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5" r:id="rId8"/>
    <p:sldId id="267" r:id="rId9"/>
    <p:sldId id="266" r:id="rId10"/>
    <p:sldId id="268" r:id="rId11"/>
    <p:sldId id="264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-252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317EA-8D81-4385-9FEE-5D68857D07E4}" type="datetimeFigureOut">
              <a:rPr lang="ru-RU" smtClean="0"/>
              <a:pPr/>
              <a:t>31.05.2019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04F08-490A-48D4-A742-22D6C54D36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64745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317EA-8D81-4385-9FEE-5D68857D07E4}" type="datetimeFigureOut">
              <a:rPr lang="ru-RU" smtClean="0"/>
              <a:pPr/>
              <a:t>31.05.2019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04F08-490A-48D4-A742-22D6C54D36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30656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317EA-8D81-4385-9FEE-5D68857D07E4}" type="datetimeFigureOut">
              <a:rPr lang="ru-RU" smtClean="0"/>
              <a:pPr/>
              <a:t>31.05.2019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04F08-490A-48D4-A742-22D6C54D36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7157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317EA-8D81-4385-9FEE-5D68857D07E4}" type="datetimeFigureOut">
              <a:rPr lang="ru-RU" smtClean="0"/>
              <a:pPr/>
              <a:t>31.05.2019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04F08-490A-48D4-A742-22D6C54D36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59097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317EA-8D81-4385-9FEE-5D68857D07E4}" type="datetimeFigureOut">
              <a:rPr lang="ru-RU" smtClean="0"/>
              <a:pPr/>
              <a:t>31.05.2019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04F08-490A-48D4-A742-22D6C54D36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16639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317EA-8D81-4385-9FEE-5D68857D07E4}" type="datetimeFigureOut">
              <a:rPr lang="ru-RU" smtClean="0"/>
              <a:pPr/>
              <a:t>31.05.2019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04F08-490A-48D4-A742-22D6C54D36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58964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317EA-8D81-4385-9FEE-5D68857D07E4}" type="datetimeFigureOut">
              <a:rPr lang="ru-RU" smtClean="0"/>
              <a:pPr/>
              <a:t>31.05.2019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04F08-490A-48D4-A742-22D6C54D36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04126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317EA-8D81-4385-9FEE-5D68857D07E4}" type="datetimeFigureOut">
              <a:rPr lang="ru-RU" smtClean="0"/>
              <a:pPr/>
              <a:t>31.05.2019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04F08-490A-48D4-A742-22D6C54D36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58099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317EA-8D81-4385-9FEE-5D68857D07E4}" type="datetimeFigureOut">
              <a:rPr lang="ru-RU" smtClean="0"/>
              <a:pPr/>
              <a:t>31.05.2019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04F08-490A-48D4-A742-22D6C54D36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03763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317EA-8D81-4385-9FEE-5D68857D07E4}" type="datetimeFigureOut">
              <a:rPr lang="ru-RU" smtClean="0"/>
              <a:pPr/>
              <a:t>31.05.2019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04F08-490A-48D4-A742-22D6C54D36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38726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317EA-8D81-4385-9FEE-5D68857D07E4}" type="datetimeFigureOut">
              <a:rPr lang="ru-RU" smtClean="0"/>
              <a:pPr/>
              <a:t>31.05.2019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04F08-490A-48D4-A742-22D6C54D36F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54972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317EA-8D81-4385-9FEE-5D68857D07E4}" type="datetimeFigureOut">
              <a:rPr lang="ru-RU" smtClean="0"/>
              <a:pPr/>
              <a:t>31.05.2019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04F08-490A-48D4-A742-22D6C54D36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43159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317EA-8D81-4385-9FEE-5D68857D07E4}" type="datetimeFigureOut">
              <a:rPr lang="ru-RU" smtClean="0"/>
              <a:pPr/>
              <a:t>31.05.2019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04F08-490A-48D4-A742-22D6C54D36F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0520306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317EA-8D81-4385-9FEE-5D68857D07E4}" type="datetimeFigureOut">
              <a:rPr lang="ru-RU" smtClean="0"/>
              <a:pPr/>
              <a:t>31.05.2019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04F08-490A-48D4-A742-22D6C54D36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632218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317EA-8D81-4385-9FEE-5D68857D07E4}" type="datetimeFigureOut">
              <a:rPr lang="ru-RU" smtClean="0"/>
              <a:pPr/>
              <a:t>31.05.2019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04F08-490A-48D4-A742-22D6C54D36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60270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317EA-8D81-4385-9FEE-5D68857D07E4}" type="datetimeFigureOut">
              <a:rPr lang="ru-RU" smtClean="0"/>
              <a:pPr/>
              <a:t>31.05.2019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04F08-490A-48D4-A742-22D6C54D36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07085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317EA-8D81-4385-9FEE-5D68857D07E4}" type="datetimeFigureOut">
              <a:rPr lang="ru-RU" smtClean="0"/>
              <a:pPr/>
              <a:t>31.05.2019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FA04F08-490A-48D4-A742-22D6C54D36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21118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77406" y="646072"/>
            <a:ext cx="7766936" cy="1646302"/>
          </a:xfrm>
        </p:spPr>
        <p:txBody>
          <a:bodyPr/>
          <a:lstStyle/>
          <a:p>
            <a:pPr algn="ctr"/>
            <a:r>
              <a:rPr lang="ru-RU" dirty="0" smtClean="0"/>
              <a:t>Глагол «</a:t>
            </a:r>
            <a:r>
              <a:rPr lang="en-US" dirty="0" smtClean="0"/>
              <a:t>to be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 algn="ctr"/>
            <a:r>
              <a:rPr lang="ru-RU" sz="4400" dirty="0" smtClean="0">
                <a:solidFill>
                  <a:schemeClr val="accent2">
                    <a:lumMod val="75000"/>
                  </a:schemeClr>
                </a:solidFill>
              </a:rPr>
              <a:t>Быть, являться, находиться</a:t>
            </a:r>
          </a:p>
          <a:p>
            <a:pPr algn="ctr"/>
            <a:r>
              <a:rPr lang="kk-KZ" sz="4400" dirty="0" smtClean="0">
                <a:solidFill>
                  <a:schemeClr val="accent2">
                    <a:lumMod val="75000"/>
                  </a:schemeClr>
                </a:solidFill>
              </a:rPr>
              <a:t>болу</a:t>
            </a:r>
            <a:endParaRPr lang="ru-RU" sz="4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8084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344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Формы глагола «</a:t>
            </a:r>
            <a:r>
              <a:rPr lang="en-US" sz="4000" b="1" dirty="0" smtClean="0"/>
              <a:t>to be</a:t>
            </a:r>
            <a:r>
              <a:rPr lang="ru-RU" sz="4000" b="1" dirty="0" smtClean="0"/>
              <a:t>»</a:t>
            </a:r>
            <a:endParaRPr lang="ru-RU" sz="40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1930400"/>
            <a:ext cx="7172438" cy="5016788"/>
          </a:xfrm>
        </p:spPr>
      </p:pic>
    </p:spTree>
    <p:extLst>
      <p:ext uri="{BB962C8B-B14F-4D97-AF65-F5344CB8AC3E}">
        <p14:creationId xmlns="" xmlns:p14="http://schemas.microsoft.com/office/powerpoint/2010/main" val="235420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7333" y="609600"/>
            <a:ext cx="10422075" cy="1320800"/>
          </a:xfrm>
        </p:spPr>
        <p:txBody>
          <a:bodyPr>
            <a:noAutofit/>
          </a:bodyPr>
          <a:lstStyle/>
          <a:p>
            <a:pPr algn="ctr"/>
            <a:r>
              <a:rPr lang="ru-RU" altLang="ru-RU" sz="2000" dirty="0" smtClean="0">
                <a:solidFill>
                  <a:schemeClr val="tx2"/>
                </a:solidFill>
              </a:rPr>
              <a:t>Глагол</a:t>
            </a:r>
            <a:r>
              <a:rPr lang="ru-RU" altLang="ru-RU" sz="2000" b="1" dirty="0" smtClean="0">
                <a:solidFill>
                  <a:schemeClr val="tx2"/>
                </a:solidFill>
              </a:rPr>
              <a:t> </a:t>
            </a:r>
            <a:r>
              <a:rPr lang="ru-RU" altLang="ru-RU" sz="2000" b="1" dirty="0" err="1">
                <a:solidFill>
                  <a:schemeClr val="hlink"/>
                </a:solidFill>
              </a:rPr>
              <a:t>to</a:t>
            </a:r>
            <a:r>
              <a:rPr lang="ru-RU" altLang="ru-RU" sz="2000" b="1" dirty="0">
                <a:solidFill>
                  <a:schemeClr val="hlink"/>
                </a:solidFill>
              </a:rPr>
              <a:t> </a:t>
            </a:r>
            <a:r>
              <a:rPr lang="ru-RU" altLang="ru-RU" sz="2000" b="1" dirty="0" err="1">
                <a:solidFill>
                  <a:schemeClr val="hlink"/>
                </a:solidFill>
              </a:rPr>
              <a:t>be</a:t>
            </a:r>
            <a:r>
              <a:rPr lang="ru-RU" altLang="ru-RU" sz="2000" b="1" dirty="0">
                <a:solidFill>
                  <a:schemeClr val="tx2"/>
                </a:solidFill>
              </a:rPr>
              <a:t> (быть</a:t>
            </a:r>
            <a:r>
              <a:rPr lang="ru-RU" altLang="ru-RU" sz="2000" b="1" dirty="0" smtClean="0">
                <a:solidFill>
                  <a:schemeClr val="tx2"/>
                </a:solidFill>
              </a:rPr>
              <a:t>)</a:t>
            </a:r>
            <a:r>
              <a:rPr lang="ru-RU" altLang="ru-RU" sz="2000" dirty="0" smtClean="0">
                <a:solidFill>
                  <a:schemeClr val="tx2"/>
                </a:solidFill>
              </a:rPr>
              <a:t> используется, чтобы </a:t>
            </a:r>
            <a:r>
              <a:rPr lang="ru-RU" altLang="ru-RU" sz="2000" dirty="0">
                <a:solidFill>
                  <a:schemeClr val="tx2"/>
                </a:solidFill>
              </a:rPr>
              <a:t>сказать, к примеру: </a:t>
            </a:r>
            <a:r>
              <a:rPr lang="ru-RU" altLang="ru-RU" sz="20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умный, ты красивая, мы </a:t>
            </a:r>
            <a:r>
              <a:rPr lang="ru-RU" altLang="ru-RU" sz="20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друзья, вы где</a:t>
            </a:r>
            <a:br>
              <a:rPr lang="ru-RU" altLang="ru-RU" sz="20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altLang="ru-RU" sz="2000" b="1" dirty="0" smtClean="0">
                <a:solidFill>
                  <a:schemeClr val="hlink"/>
                </a:solidFill>
              </a:rPr>
              <a:t> </a:t>
            </a:r>
            <a:r>
              <a:rPr lang="ru-RU" altLang="ru-RU" sz="2000" b="1" dirty="0" err="1" smtClean="0">
                <a:solidFill>
                  <a:schemeClr val="hlink"/>
                </a:solidFill>
              </a:rPr>
              <a:t>To</a:t>
            </a:r>
            <a:r>
              <a:rPr lang="ru-RU" altLang="ru-RU" sz="2000" b="1" dirty="0" smtClean="0">
                <a:solidFill>
                  <a:schemeClr val="hlink"/>
                </a:solidFill>
              </a:rPr>
              <a:t> </a:t>
            </a:r>
            <a:r>
              <a:rPr lang="ru-RU" altLang="ru-RU" sz="2000" b="1" dirty="0" err="1" smtClean="0">
                <a:solidFill>
                  <a:schemeClr val="hlink"/>
                </a:solidFill>
              </a:rPr>
              <a:t>be</a:t>
            </a:r>
            <a:r>
              <a:rPr lang="ru-RU" altLang="ru-RU" sz="2000" b="1" dirty="0" smtClean="0">
                <a:solidFill>
                  <a:schemeClr val="tx2"/>
                </a:solidFill>
              </a:rPr>
              <a:t> </a:t>
            </a:r>
            <a:r>
              <a:rPr lang="ru-RU" altLang="ru-RU" sz="2000" b="1" dirty="0" err="1" smtClean="0">
                <a:solidFill>
                  <a:schemeClr val="tx2"/>
                </a:solidFill>
              </a:rPr>
              <a:t>етістікпен</a:t>
            </a:r>
            <a:r>
              <a:rPr lang="ru-RU" altLang="ru-RU" sz="2000" b="1" dirty="0" smtClean="0">
                <a:solidFill>
                  <a:schemeClr val="tx2"/>
                </a:solidFill>
              </a:rPr>
              <a:t> </a:t>
            </a:r>
            <a:r>
              <a:rPr lang="ru-RU" altLang="ru-RU" sz="20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қолданылатын мысалдар</a:t>
            </a:r>
            <a:r>
              <a:rPr lang="ru-RU" altLang="ru-RU" sz="20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Мен </a:t>
            </a:r>
            <a:r>
              <a:rPr lang="ru-RU" altLang="ru-RU" sz="20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ақылдымын</a:t>
            </a:r>
            <a:r>
              <a:rPr lang="ru-RU" altLang="ru-RU" sz="20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сен </a:t>
            </a:r>
            <a:r>
              <a:rPr lang="ru-RU" altLang="ru-RU" sz="20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сұлусың</a:t>
            </a:r>
            <a:r>
              <a:rPr lang="ru-RU" altLang="ru-RU" sz="20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altLang="ru-RU" sz="20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біз</a:t>
            </a:r>
            <a:r>
              <a:rPr lang="ru-RU" altLang="ru-RU" sz="20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20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доспыз</a:t>
            </a:r>
            <a:r>
              <a:rPr lang="ru-RU" altLang="ru-RU" sz="20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altLang="ru-RU" sz="20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сіз</a:t>
            </a:r>
            <a:r>
              <a:rPr lang="ru-RU" altLang="ru-RU" sz="20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20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қайдасыз</a:t>
            </a:r>
            <a:r>
              <a:rPr lang="ru-RU" altLang="ru-RU" sz="20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ru-RU" altLang="ru-RU" sz="2000" dirty="0">
                <a:solidFill>
                  <a:schemeClr val="tx2"/>
                </a:solidFill>
              </a:rPr>
              <a:t>Я </a:t>
            </a:r>
            <a:r>
              <a:rPr lang="ru-RU" altLang="ru-RU" sz="2000" dirty="0" smtClean="0">
                <a:solidFill>
                  <a:schemeClr val="tx2"/>
                </a:solidFill>
              </a:rPr>
              <a:t>устал. М</a:t>
            </a:r>
            <a:r>
              <a:rPr lang="kk-KZ" altLang="ru-RU" sz="2000" dirty="0" smtClean="0">
                <a:solidFill>
                  <a:schemeClr val="tx2"/>
                </a:solidFill>
              </a:rPr>
              <a:t>ен шаршадым.</a:t>
            </a:r>
            <a:endParaRPr lang="en-US" altLang="ru-RU" sz="2000" dirty="0" smtClean="0">
              <a:solidFill>
                <a:schemeClr val="tx2"/>
              </a:solidFill>
            </a:endParaRPr>
          </a:p>
          <a:p>
            <a:r>
              <a:rPr lang="ru-RU" altLang="ru-RU" sz="2000" dirty="0">
                <a:solidFill>
                  <a:schemeClr val="tx2"/>
                </a:solidFill>
              </a:rPr>
              <a:t>Ты </a:t>
            </a:r>
            <a:r>
              <a:rPr lang="ru-RU" altLang="ru-RU" sz="2000" dirty="0" smtClean="0">
                <a:solidFill>
                  <a:schemeClr val="tx2"/>
                </a:solidFill>
              </a:rPr>
              <a:t>права. </a:t>
            </a:r>
            <a:r>
              <a:rPr lang="kk-KZ" altLang="ru-RU" sz="2000" dirty="0" smtClean="0">
                <a:solidFill>
                  <a:schemeClr val="tx2"/>
                </a:solidFill>
              </a:rPr>
              <a:t>Сенікі дұрыс.</a:t>
            </a:r>
            <a:endParaRPr lang="en-US" altLang="ru-RU" sz="2000" dirty="0" smtClean="0">
              <a:solidFill>
                <a:schemeClr val="tx2"/>
              </a:solidFill>
            </a:endParaRPr>
          </a:p>
          <a:p>
            <a:r>
              <a:rPr lang="ru-RU" altLang="ru-RU" sz="2000" dirty="0">
                <a:solidFill>
                  <a:schemeClr val="tx2"/>
                </a:solidFill>
              </a:rPr>
              <a:t>Мы </a:t>
            </a:r>
            <a:r>
              <a:rPr lang="ru-RU" altLang="ru-RU" sz="2000" dirty="0" smtClean="0">
                <a:solidFill>
                  <a:schemeClr val="tx2"/>
                </a:solidFill>
              </a:rPr>
              <a:t>друзья. </a:t>
            </a:r>
            <a:r>
              <a:rPr lang="kk-KZ" altLang="ru-RU" sz="2000" dirty="0" smtClean="0">
                <a:solidFill>
                  <a:schemeClr val="tx2"/>
                </a:solidFill>
              </a:rPr>
              <a:t>Біз доспыз.</a:t>
            </a:r>
            <a:endParaRPr lang="en-US" altLang="ru-RU" sz="2000" dirty="0" smtClean="0">
              <a:solidFill>
                <a:schemeClr val="tx2"/>
              </a:solidFill>
            </a:endParaRPr>
          </a:p>
          <a:p>
            <a:r>
              <a:rPr lang="ru-RU" altLang="ru-RU" sz="2000" dirty="0">
                <a:solidFill>
                  <a:schemeClr val="tx2"/>
                </a:solidFill>
              </a:rPr>
              <a:t>Он </a:t>
            </a:r>
            <a:r>
              <a:rPr lang="ru-RU" altLang="ru-RU" sz="2000" dirty="0" smtClean="0">
                <a:solidFill>
                  <a:schemeClr val="tx2"/>
                </a:solidFill>
              </a:rPr>
              <a:t>счастлив. </a:t>
            </a:r>
            <a:r>
              <a:rPr lang="ru-RU" altLang="ru-RU" sz="2000" dirty="0" err="1" smtClean="0">
                <a:solidFill>
                  <a:schemeClr val="tx2"/>
                </a:solidFill>
              </a:rPr>
              <a:t>Ол</a:t>
            </a:r>
            <a:r>
              <a:rPr lang="ru-RU" altLang="ru-RU" sz="2000" dirty="0" smtClean="0">
                <a:solidFill>
                  <a:schemeClr val="tx2"/>
                </a:solidFill>
              </a:rPr>
              <a:t> </a:t>
            </a:r>
            <a:r>
              <a:rPr lang="ru-RU" altLang="ru-RU" sz="2000" dirty="0" err="1" smtClean="0">
                <a:solidFill>
                  <a:schemeClr val="tx2"/>
                </a:solidFill>
              </a:rPr>
              <a:t>баққыты.</a:t>
            </a:r>
            <a:endParaRPr lang="en-US" altLang="ru-RU" sz="2000" dirty="0" smtClean="0">
              <a:solidFill>
                <a:schemeClr val="tx2"/>
              </a:solidFill>
            </a:endParaRPr>
          </a:p>
          <a:p>
            <a:r>
              <a:rPr lang="ru-RU" altLang="ru-RU" sz="2000" dirty="0">
                <a:solidFill>
                  <a:schemeClr val="tx2"/>
                </a:solidFill>
              </a:rPr>
              <a:t>Она </a:t>
            </a:r>
            <a:r>
              <a:rPr lang="ru-RU" altLang="ru-RU" sz="2000" dirty="0" smtClean="0">
                <a:solidFill>
                  <a:schemeClr val="tx2"/>
                </a:solidFill>
              </a:rPr>
              <a:t>дома</a:t>
            </a:r>
            <a:r>
              <a:rPr lang="en-US" altLang="ru-RU" sz="2000" dirty="0" smtClean="0">
                <a:solidFill>
                  <a:schemeClr val="tx2"/>
                </a:solidFill>
              </a:rPr>
              <a:t>.</a:t>
            </a:r>
            <a:r>
              <a:rPr lang="ru-RU" altLang="ru-RU" sz="2000" dirty="0" smtClean="0">
                <a:solidFill>
                  <a:schemeClr val="tx2"/>
                </a:solidFill>
              </a:rPr>
              <a:t> </a:t>
            </a:r>
            <a:r>
              <a:rPr lang="ru-RU" altLang="ru-RU" sz="2000" dirty="0" err="1" smtClean="0">
                <a:solidFill>
                  <a:schemeClr val="tx2"/>
                </a:solidFill>
              </a:rPr>
              <a:t>Ол</a:t>
            </a:r>
            <a:r>
              <a:rPr lang="ru-RU" altLang="ru-RU" sz="2000" dirty="0" smtClean="0">
                <a:solidFill>
                  <a:schemeClr val="tx2"/>
                </a:solidFill>
              </a:rPr>
              <a:t> </a:t>
            </a:r>
            <a:r>
              <a:rPr lang="ru-RU" altLang="ru-RU" sz="2000" dirty="0" err="1" smtClean="0">
                <a:solidFill>
                  <a:schemeClr val="tx2"/>
                </a:solidFill>
              </a:rPr>
              <a:t>үйде.</a:t>
            </a:r>
            <a:endParaRPr lang="en-US" altLang="ru-RU" sz="2000" dirty="0" smtClean="0">
              <a:solidFill>
                <a:schemeClr val="tx2"/>
              </a:solidFill>
            </a:endParaRPr>
          </a:p>
          <a:p>
            <a:r>
              <a:rPr lang="ru-RU" altLang="ru-RU" sz="2000" dirty="0">
                <a:solidFill>
                  <a:schemeClr val="tx2"/>
                </a:solidFill>
              </a:rPr>
              <a:t>Они </a:t>
            </a:r>
            <a:r>
              <a:rPr lang="ru-RU" altLang="ru-RU" sz="2000" dirty="0" smtClean="0">
                <a:solidFill>
                  <a:schemeClr val="tx2"/>
                </a:solidFill>
              </a:rPr>
              <a:t>известные. </a:t>
            </a:r>
            <a:r>
              <a:rPr lang="ru-RU" altLang="ru-RU" sz="2000" dirty="0" err="1" smtClean="0">
                <a:solidFill>
                  <a:schemeClr val="tx2"/>
                </a:solidFill>
              </a:rPr>
              <a:t>Олар</a:t>
            </a:r>
            <a:r>
              <a:rPr lang="ru-RU" altLang="ru-RU" sz="2000" dirty="0" smtClean="0">
                <a:solidFill>
                  <a:schemeClr val="tx2"/>
                </a:solidFill>
              </a:rPr>
              <a:t> </a:t>
            </a:r>
            <a:r>
              <a:rPr lang="ru-RU" altLang="ru-RU" sz="2000" dirty="0" err="1" smtClean="0">
                <a:solidFill>
                  <a:schemeClr val="tx2"/>
                </a:solidFill>
              </a:rPr>
              <a:t>танымал</a:t>
            </a:r>
            <a:r>
              <a:rPr lang="ru-RU" altLang="ru-RU" sz="2000" dirty="0" smtClean="0">
                <a:solidFill>
                  <a:schemeClr val="tx2"/>
                </a:solidFill>
              </a:rPr>
              <a:t>.</a:t>
            </a:r>
            <a:endParaRPr lang="en-US" altLang="ru-RU" sz="2000" dirty="0" smtClean="0">
              <a:solidFill>
                <a:schemeClr val="tx2"/>
              </a:solidFill>
            </a:endParaRPr>
          </a:p>
          <a:p>
            <a:pPr algn="just"/>
            <a:r>
              <a:rPr lang="ru-RU" sz="2000" dirty="0" smtClean="0"/>
              <a:t>Это вкусно. </a:t>
            </a:r>
            <a:r>
              <a:rPr lang="ru-RU" sz="2000" dirty="0" err="1" smtClean="0"/>
              <a:t>Бұл дәмді.</a:t>
            </a:r>
            <a:endParaRPr lang="ru-RU" sz="20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ru-RU" altLang="ru-RU" sz="2000" dirty="0">
                <a:solidFill>
                  <a:schemeClr val="tx2"/>
                </a:solidFill>
              </a:rPr>
              <a:t>I </a:t>
            </a:r>
            <a:r>
              <a:rPr lang="ru-RU" altLang="ru-RU" sz="2000" dirty="0" err="1" smtClean="0">
                <a:solidFill>
                  <a:schemeClr val="hlink"/>
                </a:solidFill>
              </a:rPr>
              <a:t>am</a:t>
            </a:r>
            <a:r>
              <a:rPr lang="ru-RU" altLang="ru-RU" sz="2000" dirty="0" smtClean="0">
                <a:solidFill>
                  <a:schemeClr val="hlink"/>
                </a:solidFill>
              </a:rPr>
              <a:t> </a:t>
            </a:r>
            <a:r>
              <a:rPr lang="en-US" altLang="ru-RU" sz="2000" dirty="0" smtClean="0">
                <a:solidFill>
                  <a:schemeClr val="tx1"/>
                </a:solidFill>
              </a:rPr>
              <a:t>tired</a:t>
            </a:r>
            <a:r>
              <a:rPr lang="ru-RU" altLang="ru-RU" sz="2000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altLang="ru-RU" sz="2000" dirty="0" err="1" smtClean="0">
                <a:solidFill>
                  <a:schemeClr val="tx2"/>
                </a:solidFill>
              </a:rPr>
              <a:t>You</a:t>
            </a:r>
            <a:r>
              <a:rPr lang="ru-RU" altLang="ru-RU" sz="2000" dirty="0" smtClean="0">
                <a:solidFill>
                  <a:schemeClr val="tx2"/>
                </a:solidFill>
              </a:rPr>
              <a:t> </a:t>
            </a:r>
            <a:r>
              <a:rPr lang="ru-RU" altLang="ru-RU" sz="2000" dirty="0" err="1">
                <a:solidFill>
                  <a:schemeClr val="hlink"/>
                </a:solidFill>
              </a:rPr>
              <a:t>are</a:t>
            </a:r>
            <a:r>
              <a:rPr lang="ru-RU" altLang="ru-RU" sz="2000" dirty="0">
                <a:solidFill>
                  <a:schemeClr val="tx2"/>
                </a:solidFill>
              </a:rPr>
              <a:t> </a:t>
            </a:r>
            <a:r>
              <a:rPr lang="en-US" altLang="ru-RU" sz="2000" dirty="0" smtClean="0">
                <a:solidFill>
                  <a:schemeClr val="tx2"/>
                </a:solidFill>
              </a:rPr>
              <a:t>right</a:t>
            </a:r>
            <a:r>
              <a:rPr lang="ru-RU" altLang="ru-RU" sz="2000" dirty="0" smtClean="0">
                <a:solidFill>
                  <a:schemeClr val="tx2"/>
                </a:solidFill>
              </a:rPr>
              <a:t>.</a:t>
            </a:r>
            <a:endParaRPr lang="en-US" altLang="ru-RU" sz="2000" dirty="0" smtClean="0">
              <a:solidFill>
                <a:schemeClr val="tx2"/>
              </a:solidFill>
            </a:endParaRPr>
          </a:p>
          <a:p>
            <a:r>
              <a:rPr lang="ru-RU" altLang="ru-RU" sz="2000" dirty="0" err="1" smtClean="0">
                <a:solidFill>
                  <a:schemeClr val="tx2"/>
                </a:solidFill>
              </a:rPr>
              <a:t>We</a:t>
            </a:r>
            <a:r>
              <a:rPr lang="ru-RU" altLang="ru-RU" sz="2000" dirty="0" smtClean="0">
                <a:solidFill>
                  <a:schemeClr val="tx2"/>
                </a:solidFill>
              </a:rPr>
              <a:t> </a:t>
            </a:r>
            <a:r>
              <a:rPr lang="ru-RU" altLang="ru-RU" sz="2000" dirty="0" err="1">
                <a:solidFill>
                  <a:schemeClr val="hlink"/>
                </a:solidFill>
              </a:rPr>
              <a:t>are</a:t>
            </a:r>
            <a:r>
              <a:rPr lang="ru-RU" altLang="ru-RU" sz="2000" dirty="0">
                <a:solidFill>
                  <a:schemeClr val="tx2"/>
                </a:solidFill>
              </a:rPr>
              <a:t> </a:t>
            </a:r>
            <a:r>
              <a:rPr lang="ru-RU" altLang="ru-RU" sz="2000" dirty="0" err="1" smtClean="0">
                <a:solidFill>
                  <a:schemeClr val="tx2"/>
                </a:solidFill>
              </a:rPr>
              <a:t>friends</a:t>
            </a:r>
            <a:r>
              <a:rPr lang="ru-RU" altLang="ru-RU" sz="2000" dirty="0" smtClean="0">
                <a:solidFill>
                  <a:schemeClr val="tx2"/>
                </a:solidFill>
              </a:rPr>
              <a:t>.</a:t>
            </a:r>
          </a:p>
          <a:p>
            <a:r>
              <a:rPr lang="ru-RU" altLang="ru-RU" sz="2000" dirty="0" err="1" smtClean="0">
                <a:solidFill>
                  <a:schemeClr val="tx2"/>
                </a:solidFill>
              </a:rPr>
              <a:t>He</a:t>
            </a:r>
            <a:r>
              <a:rPr lang="ru-RU" altLang="ru-RU" sz="2000" dirty="0" smtClean="0">
                <a:solidFill>
                  <a:schemeClr val="tx2"/>
                </a:solidFill>
              </a:rPr>
              <a:t> </a:t>
            </a:r>
            <a:r>
              <a:rPr lang="ru-RU" altLang="ru-RU" sz="2000" dirty="0" err="1">
                <a:solidFill>
                  <a:schemeClr val="hlink"/>
                </a:solidFill>
              </a:rPr>
              <a:t>is</a:t>
            </a:r>
            <a:r>
              <a:rPr lang="ru-RU" altLang="ru-RU" sz="2000" dirty="0">
                <a:solidFill>
                  <a:schemeClr val="tx2"/>
                </a:solidFill>
              </a:rPr>
              <a:t> </a:t>
            </a:r>
            <a:r>
              <a:rPr lang="en-US" altLang="ru-RU" sz="2000" dirty="0" smtClean="0">
                <a:solidFill>
                  <a:schemeClr val="tx2"/>
                </a:solidFill>
              </a:rPr>
              <a:t>happy.</a:t>
            </a:r>
            <a:endParaRPr lang="ru-RU" altLang="ru-RU" sz="2000" dirty="0" smtClean="0">
              <a:solidFill>
                <a:schemeClr val="tx2"/>
              </a:solidFill>
            </a:endParaRPr>
          </a:p>
          <a:p>
            <a:r>
              <a:rPr lang="ru-RU" altLang="ru-RU" sz="2000" dirty="0" err="1">
                <a:solidFill>
                  <a:schemeClr val="tx2"/>
                </a:solidFill>
              </a:rPr>
              <a:t>She</a:t>
            </a:r>
            <a:r>
              <a:rPr lang="ru-RU" altLang="ru-RU" sz="2000" dirty="0">
                <a:solidFill>
                  <a:schemeClr val="tx2"/>
                </a:solidFill>
              </a:rPr>
              <a:t> </a:t>
            </a:r>
            <a:r>
              <a:rPr lang="ru-RU" altLang="ru-RU" sz="2000" dirty="0" err="1">
                <a:solidFill>
                  <a:schemeClr val="hlink"/>
                </a:solidFill>
              </a:rPr>
              <a:t>is</a:t>
            </a:r>
            <a:r>
              <a:rPr lang="ru-RU" altLang="ru-RU" sz="2000" dirty="0">
                <a:solidFill>
                  <a:schemeClr val="tx2"/>
                </a:solidFill>
              </a:rPr>
              <a:t> </a:t>
            </a:r>
            <a:r>
              <a:rPr lang="en-US" altLang="ru-RU" sz="2000" dirty="0" smtClean="0">
                <a:solidFill>
                  <a:schemeClr val="tx2"/>
                </a:solidFill>
              </a:rPr>
              <a:t>at home.</a:t>
            </a:r>
            <a:endParaRPr lang="ru-RU" altLang="ru-RU" sz="2000" dirty="0" smtClean="0">
              <a:solidFill>
                <a:schemeClr val="tx2"/>
              </a:solidFill>
            </a:endParaRPr>
          </a:p>
          <a:p>
            <a:endParaRPr lang="ru-RU" altLang="ru-RU" sz="2000" dirty="0" smtClean="0">
              <a:solidFill>
                <a:schemeClr val="tx2"/>
              </a:solidFill>
            </a:endParaRPr>
          </a:p>
          <a:p>
            <a:r>
              <a:rPr lang="ru-RU" altLang="ru-RU" sz="2000" dirty="0" err="1" smtClean="0">
                <a:solidFill>
                  <a:schemeClr val="tx2"/>
                </a:solidFill>
              </a:rPr>
              <a:t>They</a:t>
            </a:r>
            <a:r>
              <a:rPr lang="ru-RU" altLang="ru-RU" sz="2000" dirty="0" smtClean="0">
                <a:solidFill>
                  <a:schemeClr val="tx2"/>
                </a:solidFill>
              </a:rPr>
              <a:t> </a:t>
            </a:r>
            <a:r>
              <a:rPr lang="ru-RU" altLang="ru-RU" sz="2000" dirty="0" err="1">
                <a:solidFill>
                  <a:schemeClr val="hlink"/>
                </a:solidFill>
              </a:rPr>
              <a:t>are</a:t>
            </a:r>
            <a:r>
              <a:rPr lang="ru-RU" altLang="ru-RU" sz="2000" dirty="0">
                <a:solidFill>
                  <a:schemeClr val="tx2"/>
                </a:solidFill>
              </a:rPr>
              <a:t> </a:t>
            </a:r>
            <a:r>
              <a:rPr lang="en-US" altLang="ru-RU" sz="2000" dirty="0" smtClean="0">
                <a:solidFill>
                  <a:schemeClr val="tx2"/>
                </a:solidFill>
              </a:rPr>
              <a:t>famous.</a:t>
            </a:r>
            <a:endParaRPr lang="ru-RU" altLang="ru-RU" sz="2000" dirty="0" smtClean="0">
              <a:solidFill>
                <a:schemeClr val="tx2"/>
              </a:solidFill>
            </a:endParaRPr>
          </a:p>
          <a:p>
            <a:r>
              <a:rPr lang="en-US" altLang="ru-RU" sz="2000" dirty="0" smtClean="0">
                <a:solidFill>
                  <a:schemeClr val="tx2"/>
                </a:solidFill>
              </a:rPr>
              <a:t>It </a:t>
            </a:r>
            <a:r>
              <a:rPr lang="ru-RU" altLang="ru-RU" sz="2000" dirty="0" err="1">
                <a:solidFill>
                  <a:schemeClr val="hlink"/>
                </a:solidFill>
              </a:rPr>
              <a:t>is</a:t>
            </a:r>
            <a:r>
              <a:rPr lang="ru-RU" altLang="ru-RU" sz="2000" dirty="0">
                <a:solidFill>
                  <a:schemeClr val="tx2"/>
                </a:solidFill>
              </a:rPr>
              <a:t> </a:t>
            </a:r>
            <a:r>
              <a:rPr lang="en-US" sz="2000" dirty="0" smtClean="0"/>
              <a:t>delicious.</a:t>
            </a:r>
            <a:endParaRPr lang="ru-RU" sz="2000" dirty="0"/>
          </a:p>
          <a:p>
            <a:pPr marL="0" indent="0">
              <a:lnSpc>
                <a:spcPct val="120000"/>
              </a:lnSpc>
              <a:buNone/>
            </a:pPr>
            <a:r>
              <a:rPr lang="ru-RU" altLang="ru-RU" sz="4400" dirty="0">
                <a:solidFill>
                  <a:schemeClr val="tx2"/>
                </a:solidFill>
              </a:rPr>
              <a:t/>
            </a:r>
            <a:br>
              <a:rPr lang="ru-RU" altLang="ru-RU" sz="4400" dirty="0">
                <a:solidFill>
                  <a:schemeClr val="tx2"/>
                </a:solidFill>
              </a:rPr>
            </a:br>
            <a:r>
              <a:rPr lang="ru-RU" altLang="ru-RU" sz="2400" dirty="0">
                <a:solidFill>
                  <a:schemeClr val="tx2"/>
                </a:solidFill>
              </a:rPr>
              <a:t/>
            </a:r>
            <a:br>
              <a:rPr lang="ru-RU" altLang="ru-RU" sz="2400" dirty="0">
                <a:solidFill>
                  <a:schemeClr val="tx2"/>
                </a:solidFill>
              </a:rPr>
            </a:br>
            <a:endParaRPr lang="en-US" altLang="ru-RU" sz="2400" dirty="0" smtClean="0">
              <a:solidFill>
                <a:schemeClr val="tx2"/>
              </a:solidFill>
            </a:endParaRPr>
          </a:p>
          <a:p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674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Формы глагола </a:t>
            </a:r>
            <a:r>
              <a:rPr lang="ru-RU" altLang="ru-RU" sz="2000" b="1" dirty="0" err="1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ru-RU" altLang="ru-RU" sz="2000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dirty="0" err="1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ru-RU" alt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можно </a:t>
            </a:r>
            <a:r>
              <a:rPr lang="ru-RU" alt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использовать не только с местоимениями, но и с полноценными существительными </a:t>
            </a:r>
            <a:r>
              <a:rPr lang="ru-RU" alt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dirty="0" err="1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ru-RU" altLang="ru-RU" sz="2000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dirty="0" err="1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ru-RU" alt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тек </a:t>
            </a:r>
            <a:r>
              <a:rPr lang="ru-RU" altLang="ru-RU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қана есімдікпен</a:t>
            </a:r>
            <a:r>
              <a:rPr lang="ru-RU" alt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ғана емес</a:t>
            </a:r>
            <a:r>
              <a:rPr lang="ru-RU" alt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зат</a:t>
            </a:r>
            <a:r>
              <a:rPr lang="ru-RU" alt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есіммен</a:t>
            </a:r>
            <a:r>
              <a:rPr lang="ru-RU" alt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altLang="ru-RU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қолданыла алады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ru-RU" altLang="ru-RU" sz="2000" b="1" dirty="0" smtClean="0">
                <a:solidFill>
                  <a:schemeClr val="tx2"/>
                </a:solidFill>
              </a:rPr>
              <a:t>- </a:t>
            </a:r>
            <a:r>
              <a:rPr lang="ru-RU" altLang="ru-RU" sz="19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Мальчики </a:t>
            </a:r>
            <a:r>
              <a:rPr lang="ru-RU" altLang="ru-RU" sz="1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дома.</a:t>
            </a:r>
          </a:p>
          <a:p>
            <a:pPr>
              <a:lnSpc>
                <a:spcPct val="110000"/>
              </a:lnSpc>
              <a:spcBef>
                <a:spcPct val="50000"/>
              </a:spcBef>
              <a:buNone/>
            </a:pPr>
            <a:r>
              <a:rPr lang="kk-KZ" altLang="ru-RU" sz="1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	Балалар үйде.</a:t>
            </a:r>
            <a:endParaRPr lang="ru-RU" altLang="ru-RU" sz="19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ru-RU" altLang="ru-RU" sz="19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altLang="ru-RU" sz="19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Мистер Браун </a:t>
            </a:r>
            <a:r>
              <a:rPr lang="ru-RU" altLang="ru-RU" sz="1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старый.</a:t>
            </a:r>
          </a:p>
          <a:p>
            <a:pPr>
              <a:lnSpc>
                <a:spcPct val="110000"/>
              </a:lnSpc>
              <a:spcBef>
                <a:spcPct val="50000"/>
              </a:spcBef>
              <a:buNone/>
            </a:pPr>
            <a:r>
              <a:rPr lang="kk-KZ" altLang="ru-RU" sz="1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	Мистер Браун кәрі адам.</a:t>
            </a:r>
            <a:endParaRPr lang="en-US" altLang="ru-RU" sz="19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ru-RU" altLang="ru-RU" sz="19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altLang="ru-RU" sz="19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Ребекка </a:t>
            </a:r>
            <a:r>
              <a:rPr lang="ru-RU" altLang="ru-RU" sz="1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преподаватель</a:t>
            </a:r>
            <a:r>
              <a:rPr lang="en-US" altLang="ru-RU" sz="1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kk-KZ" altLang="ru-RU" sz="19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ct val="50000"/>
              </a:spcBef>
              <a:buNone/>
            </a:pPr>
            <a:r>
              <a:rPr lang="kk-KZ" altLang="ru-RU" sz="1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	Ребекка оқытушы.</a:t>
            </a:r>
            <a:endParaRPr lang="en-US" altLang="ru-RU" sz="19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ru-RU" altLang="ru-RU" sz="1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Стулья удобные.</a:t>
            </a:r>
          </a:p>
          <a:p>
            <a:pPr>
              <a:lnSpc>
                <a:spcPct val="110000"/>
              </a:lnSpc>
              <a:spcBef>
                <a:spcPct val="50000"/>
              </a:spcBef>
              <a:buNone/>
            </a:pPr>
            <a:r>
              <a:rPr lang="kk-KZ" altLang="ru-RU" sz="1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	Орындықтар ыңғайлы.</a:t>
            </a:r>
            <a:endParaRPr lang="en-US" altLang="ru-RU" sz="19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ru-RU" sz="1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Билеты дорогие</a:t>
            </a:r>
          </a:p>
          <a:p>
            <a:pPr>
              <a:lnSpc>
                <a:spcPct val="110000"/>
              </a:lnSpc>
              <a:spcBef>
                <a:spcPct val="50000"/>
              </a:spcBef>
              <a:buNone/>
            </a:pPr>
            <a:r>
              <a:rPr lang="kk-KZ" sz="1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Билеттер қымбат.</a:t>
            </a:r>
            <a:endParaRPr lang="ru-RU" sz="1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altLang="ru-RU" sz="2400" b="1" dirty="0" err="1">
                <a:solidFill>
                  <a:schemeClr val="accent1"/>
                </a:solidFill>
              </a:rPr>
              <a:t>The</a:t>
            </a:r>
            <a:r>
              <a:rPr lang="ru-RU" altLang="ru-RU" sz="2400" b="1" dirty="0">
                <a:solidFill>
                  <a:schemeClr val="accent1"/>
                </a:solidFill>
              </a:rPr>
              <a:t> </a:t>
            </a:r>
            <a:r>
              <a:rPr lang="ru-RU" altLang="ru-RU" sz="2400" b="1" dirty="0" err="1">
                <a:solidFill>
                  <a:schemeClr val="accent1"/>
                </a:solidFill>
              </a:rPr>
              <a:t>boys</a:t>
            </a:r>
            <a:r>
              <a:rPr lang="ru-RU" altLang="ru-RU" sz="2400" b="1" dirty="0"/>
              <a:t> </a:t>
            </a:r>
            <a:r>
              <a:rPr lang="ru-RU" altLang="ru-RU" sz="2400" b="1" dirty="0" err="1">
                <a:solidFill>
                  <a:schemeClr val="hlink"/>
                </a:solidFill>
              </a:rPr>
              <a:t>are</a:t>
            </a:r>
            <a:r>
              <a:rPr lang="ru-RU" altLang="ru-RU" sz="2400" b="1" dirty="0"/>
              <a:t> </a:t>
            </a:r>
            <a:r>
              <a:rPr lang="en-US" altLang="ru-RU" sz="2400" b="1" dirty="0" smtClean="0"/>
              <a:t>at home.</a:t>
            </a:r>
            <a:endParaRPr lang="en-US" altLang="ru-RU" sz="2400" b="1" dirty="0" smtClean="0">
              <a:solidFill>
                <a:schemeClr val="tx2"/>
              </a:solidFill>
            </a:endParaRPr>
          </a:p>
          <a:p>
            <a:endParaRPr lang="ru-RU" altLang="ru-RU" sz="2400" b="1" dirty="0" smtClean="0">
              <a:solidFill>
                <a:schemeClr val="accent1"/>
              </a:solidFill>
            </a:endParaRPr>
          </a:p>
          <a:p>
            <a:r>
              <a:rPr lang="ru-RU" altLang="ru-RU" sz="2400" b="1" dirty="0" err="1" smtClean="0">
                <a:solidFill>
                  <a:schemeClr val="accent1"/>
                </a:solidFill>
              </a:rPr>
              <a:t>Mr</a:t>
            </a:r>
            <a:r>
              <a:rPr lang="ru-RU" altLang="ru-RU" sz="2400" b="1" dirty="0">
                <a:solidFill>
                  <a:schemeClr val="accent1"/>
                </a:solidFill>
              </a:rPr>
              <a:t>. </a:t>
            </a:r>
            <a:r>
              <a:rPr lang="ru-RU" altLang="ru-RU" sz="2400" b="1" dirty="0" err="1">
                <a:solidFill>
                  <a:schemeClr val="accent1"/>
                </a:solidFill>
              </a:rPr>
              <a:t>Brown</a:t>
            </a:r>
            <a:r>
              <a:rPr lang="ru-RU" altLang="ru-RU" sz="2400" b="1" dirty="0"/>
              <a:t> </a:t>
            </a:r>
            <a:r>
              <a:rPr lang="ru-RU" altLang="ru-RU" sz="2400" b="1" dirty="0" err="1">
                <a:solidFill>
                  <a:schemeClr val="hlink"/>
                </a:solidFill>
              </a:rPr>
              <a:t>is</a:t>
            </a:r>
            <a:r>
              <a:rPr lang="ru-RU" altLang="ru-RU" sz="2400" b="1" dirty="0"/>
              <a:t> </a:t>
            </a:r>
            <a:r>
              <a:rPr lang="ru-RU" altLang="ru-RU" sz="2400" b="1" dirty="0" err="1" smtClean="0">
                <a:solidFill>
                  <a:schemeClr val="tx2"/>
                </a:solidFill>
              </a:rPr>
              <a:t>old</a:t>
            </a:r>
            <a:r>
              <a:rPr lang="ru-RU" altLang="ru-RU" sz="2400" b="1" dirty="0" smtClean="0">
                <a:solidFill>
                  <a:schemeClr val="tx2"/>
                </a:solidFill>
              </a:rPr>
              <a:t>.</a:t>
            </a:r>
            <a:r>
              <a:rPr lang="ru-RU" altLang="ru-RU" sz="2400" b="1" dirty="0" smtClean="0"/>
              <a:t> </a:t>
            </a:r>
            <a:endParaRPr lang="en-US" altLang="ru-RU" sz="2400" b="1" dirty="0" smtClean="0"/>
          </a:p>
          <a:p>
            <a:endParaRPr lang="ru-RU" altLang="ru-RU" sz="2400" b="1" dirty="0" smtClean="0">
              <a:solidFill>
                <a:schemeClr val="accent1"/>
              </a:solidFill>
            </a:endParaRPr>
          </a:p>
          <a:p>
            <a:r>
              <a:rPr lang="ru-RU" altLang="ru-RU" sz="2400" b="1" dirty="0" err="1" smtClean="0">
                <a:solidFill>
                  <a:schemeClr val="accent1"/>
                </a:solidFill>
              </a:rPr>
              <a:t>Rebecca</a:t>
            </a:r>
            <a:r>
              <a:rPr lang="ru-RU" altLang="ru-RU" sz="2400" b="1" dirty="0" smtClean="0"/>
              <a:t> </a:t>
            </a:r>
            <a:r>
              <a:rPr lang="ru-RU" altLang="ru-RU" sz="2400" b="1" dirty="0" err="1">
                <a:solidFill>
                  <a:schemeClr val="hlink"/>
                </a:solidFill>
              </a:rPr>
              <a:t>is</a:t>
            </a:r>
            <a:r>
              <a:rPr lang="ru-RU" altLang="ru-RU" sz="2400" b="1" dirty="0"/>
              <a:t> </a:t>
            </a:r>
            <a:r>
              <a:rPr lang="en-US" altLang="ru-RU" sz="2400" b="1" dirty="0" smtClean="0">
                <a:solidFill>
                  <a:schemeClr val="tx2"/>
                </a:solidFill>
              </a:rPr>
              <a:t>a teacher.</a:t>
            </a:r>
          </a:p>
          <a:p>
            <a:endParaRPr lang="ru-RU" altLang="ru-RU" sz="2400" b="1" dirty="0" smtClean="0">
              <a:solidFill>
                <a:schemeClr val="accent1"/>
              </a:solidFill>
            </a:endParaRPr>
          </a:p>
          <a:p>
            <a:r>
              <a:rPr lang="ru-RU" altLang="ru-RU" sz="2400" b="1" dirty="0" err="1" smtClean="0">
                <a:solidFill>
                  <a:schemeClr val="accent1"/>
                </a:solidFill>
              </a:rPr>
              <a:t>The</a:t>
            </a:r>
            <a:r>
              <a:rPr lang="en-US" altLang="ru-RU" sz="2400" b="1" dirty="0" smtClean="0">
                <a:solidFill>
                  <a:schemeClr val="accent1"/>
                </a:solidFill>
              </a:rPr>
              <a:t> chairs</a:t>
            </a:r>
            <a:r>
              <a:rPr lang="ru-RU" altLang="ru-RU" sz="2400" b="1" dirty="0" smtClean="0">
                <a:solidFill>
                  <a:schemeClr val="accent1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hlink"/>
                </a:solidFill>
              </a:rPr>
              <a:t>are</a:t>
            </a:r>
            <a:r>
              <a:rPr lang="ru-RU" altLang="ru-RU" sz="2400" b="1" dirty="0" smtClean="0"/>
              <a:t> </a:t>
            </a:r>
            <a:r>
              <a:rPr lang="en-US" altLang="ru-RU" sz="2400" b="1" dirty="0" smtClean="0">
                <a:solidFill>
                  <a:schemeClr val="tx2"/>
                </a:solidFill>
              </a:rPr>
              <a:t>comfortable.</a:t>
            </a:r>
            <a:endParaRPr lang="ru-RU" altLang="ru-RU" sz="2400" b="1" dirty="0" smtClean="0">
              <a:solidFill>
                <a:schemeClr val="tx2"/>
              </a:solidFill>
            </a:endParaRPr>
          </a:p>
          <a:p>
            <a:endParaRPr lang="kk-KZ" sz="2400" b="1" dirty="0" smtClean="0">
              <a:solidFill>
                <a:schemeClr val="accent1"/>
              </a:solidFill>
            </a:endParaRPr>
          </a:p>
          <a:p>
            <a:r>
              <a:rPr lang="en-US" sz="2400" b="1" dirty="0" smtClean="0">
                <a:solidFill>
                  <a:schemeClr val="accent1"/>
                </a:solidFill>
              </a:rPr>
              <a:t>The </a:t>
            </a:r>
            <a:r>
              <a:rPr lang="en-US" sz="2400" b="1" dirty="0">
                <a:solidFill>
                  <a:schemeClr val="accent1"/>
                </a:solidFill>
              </a:rPr>
              <a:t>tickets are </a:t>
            </a:r>
            <a:r>
              <a:rPr lang="en-US" sz="2400" b="1" dirty="0" smtClean="0">
                <a:solidFill>
                  <a:schemeClr val="tx2"/>
                </a:solidFill>
              </a:rPr>
              <a:t>expensive.</a:t>
            </a:r>
            <a:endParaRPr lang="ru-RU" sz="2400" b="1" dirty="0"/>
          </a:p>
        </p:txBody>
      </p:sp>
    </p:spTree>
    <p:extLst>
      <p:ext uri="{BB962C8B-B14F-4D97-AF65-F5344CB8AC3E}">
        <p14:creationId xmlns="" xmlns:p14="http://schemas.microsoft.com/office/powerpoint/2010/main" val="2081370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88913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000" dirty="0" smtClean="0">
                <a:solidFill>
                  <a:srgbClr val="CC0000"/>
                </a:solidFill>
              </a:rPr>
              <a:t>Negative </a:t>
            </a:r>
            <a:r>
              <a:rPr lang="en-US" sz="2000" dirty="0">
                <a:solidFill>
                  <a:srgbClr val="CC0000"/>
                </a:solidFill>
              </a:rPr>
              <a:t>sentences with TO BE</a:t>
            </a:r>
            <a:br>
              <a:rPr lang="en-US" sz="2000" dirty="0">
                <a:solidFill>
                  <a:srgbClr val="CC0000"/>
                </a:solidFill>
              </a:rPr>
            </a:br>
            <a:r>
              <a:rPr lang="ru-RU" sz="2000" dirty="0">
                <a:solidFill>
                  <a:srgbClr val="CC0000"/>
                </a:solidFill>
              </a:rPr>
              <a:t>Отрицательные предложения с глаголом </a:t>
            </a:r>
            <a:r>
              <a:rPr lang="en-US" sz="2000" dirty="0">
                <a:solidFill>
                  <a:srgbClr val="CC0000"/>
                </a:solidFill>
              </a:rPr>
              <a:t>TO </a:t>
            </a:r>
            <a:r>
              <a:rPr lang="en-US" sz="2000" dirty="0" smtClean="0">
                <a:solidFill>
                  <a:srgbClr val="CC0000"/>
                </a:solidFill>
              </a:rPr>
              <a:t>BE</a:t>
            </a:r>
            <a:r>
              <a:rPr lang="kk-KZ" sz="2000" dirty="0" smtClean="0">
                <a:solidFill>
                  <a:srgbClr val="CC0000"/>
                </a:solidFill>
              </a:rPr>
              <a:t/>
            </a:r>
            <a:br>
              <a:rPr lang="kk-KZ" sz="2000" dirty="0" smtClean="0">
                <a:solidFill>
                  <a:srgbClr val="CC0000"/>
                </a:solidFill>
              </a:rPr>
            </a:br>
            <a:r>
              <a:rPr lang="kk-KZ" sz="2000" dirty="0" smtClean="0">
                <a:solidFill>
                  <a:srgbClr val="CC0000"/>
                </a:solidFill>
              </a:rPr>
              <a:t>Болымсыз сөйлемдер</a:t>
            </a:r>
            <a:r>
              <a:rPr lang="en-US" sz="2000" dirty="0"/>
              <a:t/>
            </a:r>
            <a:br>
              <a:rPr lang="en-US" sz="2000" dirty="0"/>
            </a:br>
            <a:endParaRPr lang="ru-RU" sz="2000" dirty="0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9638" y="4025900"/>
            <a:ext cx="3168650" cy="2232025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30000"/>
              </a:lnSpc>
              <a:buFontTx/>
              <a:buNone/>
            </a:pP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</a:rPr>
              <a:t>You </a:t>
            </a:r>
            <a:r>
              <a:rPr lang="en-US" sz="2600" b="1" u="sng" dirty="0">
                <a:solidFill>
                  <a:schemeClr val="accent2">
                    <a:lumMod val="75000"/>
                  </a:schemeClr>
                </a:solidFill>
              </a:rPr>
              <a:t>are not</a:t>
            </a: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</a:rPr>
              <a:t> (aren’t) my friend.</a:t>
            </a:r>
            <a:endParaRPr lang="ru-RU" sz="2600" b="1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lnSpc>
                <a:spcPct val="130000"/>
              </a:lnSpc>
              <a:buFontTx/>
              <a:buNone/>
            </a:pPr>
            <a:r>
              <a:rPr lang="en-US" sz="2600" b="1" dirty="0" smtClean="0">
                <a:solidFill>
                  <a:schemeClr val="accent2">
                    <a:lumMod val="75000"/>
                  </a:schemeClr>
                </a:solidFill>
              </a:rPr>
              <a:t>We </a:t>
            </a:r>
            <a:r>
              <a:rPr lang="en-US" sz="2600" b="1" u="sng" dirty="0">
                <a:solidFill>
                  <a:schemeClr val="accent2">
                    <a:lumMod val="75000"/>
                  </a:schemeClr>
                </a:solidFill>
              </a:rPr>
              <a:t>are not</a:t>
            </a: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</a:rPr>
              <a:t> (aren’t) happy at </a:t>
            </a:r>
            <a:r>
              <a:rPr lang="en-US" sz="2600" b="1" dirty="0" smtClean="0">
                <a:solidFill>
                  <a:schemeClr val="accent2">
                    <a:lumMod val="75000"/>
                  </a:schemeClr>
                </a:solidFill>
              </a:rPr>
              <a:t>work.</a:t>
            </a:r>
            <a:endParaRPr lang="ru-RU" sz="2600" b="1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lnSpc>
                <a:spcPct val="130000"/>
              </a:lnSpc>
              <a:buFontTx/>
              <a:buNone/>
            </a:pPr>
            <a:r>
              <a:rPr lang="en-US" sz="2600" b="1" dirty="0" smtClean="0">
                <a:solidFill>
                  <a:schemeClr val="accent2">
                    <a:lumMod val="75000"/>
                  </a:schemeClr>
                </a:solidFill>
              </a:rPr>
              <a:t>They </a:t>
            </a:r>
            <a:r>
              <a:rPr lang="en-US" sz="2600" b="1" u="sng" dirty="0">
                <a:solidFill>
                  <a:schemeClr val="accent2">
                    <a:lumMod val="75000"/>
                  </a:schemeClr>
                </a:solidFill>
              </a:rPr>
              <a:t>are not</a:t>
            </a: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</a:rPr>
              <a:t> (aren’t</a:t>
            </a:r>
            <a:r>
              <a:rPr lang="en-US" sz="2600" b="1" dirty="0" smtClean="0">
                <a:solidFill>
                  <a:schemeClr val="accent2">
                    <a:lumMod val="75000"/>
                  </a:schemeClr>
                </a:solidFill>
              </a:rPr>
              <a:t>)</a:t>
            </a:r>
            <a:r>
              <a:rPr lang="ru-RU" sz="26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600" b="1" dirty="0" smtClean="0">
                <a:solidFill>
                  <a:schemeClr val="accent2">
                    <a:lumMod val="75000"/>
                  </a:schemeClr>
                </a:solidFill>
              </a:rPr>
              <a:t>cheap.</a:t>
            </a:r>
            <a:endParaRPr lang="ru-RU" sz="2600" b="1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endParaRPr lang="ru-RU" b="1" dirty="0">
              <a:solidFill>
                <a:srgbClr val="CC0000"/>
              </a:solidFill>
            </a:endParaRPr>
          </a:p>
        </p:txBody>
      </p:sp>
      <p:sp>
        <p:nvSpPr>
          <p:cNvPr id="159751" name="Text Box 7"/>
          <p:cNvSpPr txBox="1">
            <a:spLocks noChangeArrowheads="1"/>
          </p:cNvSpPr>
          <p:nvPr/>
        </p:nvSpPr>
        <p:spPr bwMode="auto">
          <a:xfrm>
            <a:off x="4318000" y="4003677"/>
            <a:ext cx="3455988" cy="242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He </a:t>
            </a:r>
            <a:r>
              <a:rPr lang="en-US" b="1" u="sng" dirty="0">
                <a:solidFill>
                  <a:schemeClr val="accent2">
                    <a:lumMod val="75000"/>
                  </a:schemeClr>
                </a:solidFill>
              </a:rPr>
              <a:t>is not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(isn’t)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hungry.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b="1" u="sng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b="1" u="sng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She </a:t>
            </a:r>
            <a:r>
              <a:rPr lang="en-US" b="1" u="sng" dirty="0">
                <a:solidFill>
                  <a:schemeClr val="accent2">
                    <a:lumMod val="75000"/>
                  </a:schemeClr>
                </a:solidFill>
              </a:rPr>
              <a:t>is not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(isn’t)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busy.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b="1" u="sng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b="1" u="sng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It </a:t>
            </a:r>
            <a:r>
              <a:rPr lang="en-US" b="1" u="sng" dirty="0">
                <a:solidFill>
                  <a:schemeClr val="accent2">
                    <a:lumMod val="75000"/>
                  </a:schemeClr>
                </a:solidFill>
              </a:rPr>
              <a:t>is not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(isn’t)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correct answer.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spcBef>
                <a:spcPct val="50000"/>
              </a:spcBef>
            </a:pPr>
            <a:endParaRPr lang="ru-RU" b="1" dirty="0">
              <a:solidFill>
                <a:srgbClr val="CC0000"/>
              </a:solidFill>
            </a:endParaRPr>
          </a:p>
        </p:txBody>
      </p:sp>
      <p:sp>
        <p:nvSpPr>
          <p:cNvPr id="159754" name="Text Box 10"/>
          <p:cNvSpPr txBox="1">
            <a:spLocks noChangeArrowheads="1"/>
          </p:cNvSpPr>
          <p:nvPr/>
        </p:nvSpPr>
        <p:spPr bwMode="auto">
          <a:xfrm>
            <a:off x="8112126" y="4641850"/>
            <a:ext cx="244792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I </a:t>
            </a:r>
            <a:r>
              <a:rPr lang="en-US" sz="1600" b="1" u="sng" dirty="0">
                <a:solidFill>
                  <a:schemeClr val="accent2">
                    <a:lumMod val="75000"/>
                  </a:schemeClr>
                </a:solidFill>
              </a:rPr>
              <a:t>am not</a:t>
            </a: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 (I’m not) 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</a:rPr>
              <a:t>tired.</a:t>
            </a:r>
            <a:endParaRPr lang="ru-RU" sz="1600" b="1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spcBef>
                <a:spcPct val="50000"/>
              </a:spcBef>
            </a:pPr>
            <a:endParaRPr lang="ru-RU" sz="1600" b="1" dirty="0">
              <a:solidFill>
                <a:srgbClr val="CC0000"/>
              </a:solidFill>
            </a:endParaRPr>
          </a:p>
        </p:txBody>
      </p:sp>
      <p:sp>
        <p:nvSpPr>
          <p:cNvPr id="159767" name="Rectangle 23"/>
          <p:cNvSpPr>
            <a:spLocks noChangeArrowheads="1"/>
          </p:cNvSpPr>
          <p:nvPr/>
        </p:nvSpPr>
        <p:spPr bwMode="auto">
          <a:xfrm>
            <a:off x="2279650" y="1125539"/>
            <a:ext cx="1296988" cy="8651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2"/>
                </a:solidFill>
              </a:rPr>
              <a:t>You</a:t>
            </a:r>
          </a:p>
          <a:p>
            <a:pPr algn="ctr"/>
            <a:r>
              <a:rPr lang="en-US" b="1" dirty="0">
                <a:solidFill>
                  <a:schemeClr val="bg2"/>
                </a:solidFill>
              </a:rPr>
              <a:t> We </a:t>
            </a:r>
          </a:p>
          <a:p>
            <a:pPr algn="ctr"/>
            <a:r>
              <a:rPr lang="en-US" b="1" dirty="0">
                <a:solidFill>
                  <a:schemeClr val="bg2"/>
                </a:solidFill>
              </a:rPr>
              <a:t>They</a:t>
            </a:r>
            <a:endParaRPr lang="ru-RU" b="1" dirty="0">
              <a:solidFill>
                <a:schemeClr val="bg2"/>
              </a:solidFill>
            </a:endParaRPr>
          </a:p>
        </p:txBody>
      </p:sp>
      <p:sp>
        <p:nvSpPr>
          <p:cNvPr id="159768" name="Rectangle 24"/>
          <p:cNvSpPr>
            <a:spLocks noChangeArrowheads="1"/>
          </p:cNvSpPr>
          <p:nvPr/>
        </p:nvSpPr>
        <p:spPr bwMode="auto">
          <a:xfrm>
            <a:off x="5230814" y="1125539"/>
            <a:ext cx="1296987" cy="8651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2"/>
                </a:solidFill>
              </a:rPr>
              <a:t>He</a:t>
            </a:r>
          </a:p>
          <a:p>
            <a:pPr algn="ctr"/>
            <a:r>
              <a:rPr lang="en-US" b="1" dirty="0">
                <a:solidFill>
                  <a:schemeClr val="bg2"/>
                </a:solidFill>
              </a:rPr>
              <a:t>She</a:t>
            </a:r>
          </a:p>
          <a:p>
            <a:pPr algn="ctr"/>
            <a:r>
              <a:rPr lang="en-US" b="1" dirty="0">
                <a:solidFill>
                  <a:schemeClr val="bg2"/>
                </a:solidFill>
              </a:rPr>
              <a:t>It</a:t>
            </a:r>
            <a:endParaRPr lang="ru-RU" b="1" dirty="0">
              <a:solidFill>
                <a:schemeClr val="bg2"/>
              </a:solidFill>
            </a:endParaRPr>
          </a:p>
        </p:txBody>
      </p:sp>
      <p:sp>
        <p:nvSpPr>
          <p:cNvPr id="159769" name="Rectangle 25"/>
          <p:cNvSpPr>
            <a:spLocks noChangeArrowheads="1"/>
          </p:cNvSpPr>
          <p:nvPr/>
        </p:nvSpPr>
        <p:spPr bwMode="auto">
          <a:xfrm>
            <a:off x="8112125" y="1125539"/>
            <a:ext cx="1296988" cy="8651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2"/>
                </a:solidFill>
              </a:rPr>
              <a:t>I</a:t>
            </a:r>
            <a:endParaRPr lang="ru-RU" b="1">
              <a:solidFill>
                <a:schemeClr val="bg2"/>
              </a:solidFill>
            </a:endParaRPr>
          </a:p>
        </p:txBody>
      </p:sp>
      <p:sp>
        <p:nvSpPr>
          <p:cNvPr id="159770" name="AutoShape 26"/>
          <p:cNvSpPr>
            <a:spLocks noChangeArrowheads="1"/>
          </p:cNvSpPr>
          <p:nvPr/>
        </p:nvSpPr>
        <p:spPr bwMode="auto">
          <a:xfrm>
            <a:off x="2732089" y="2133601"/>
            <a:ext cx="339725" cy="358775"/>
          </a:xfrm>
          <a:prstGeom prst="plus">
            <a:avLst>
              <a:gd name="adj" fmla="val 25000"/>
            </a:avLst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9771" name="AutoShape 27"/>
          <p:cNvSpPr>
            <a:spLocks noChangeArrowheads="1"/>
          </p:cNvSpPr>
          <p:nvPr/>
        </p:nvSpPr>
        <p:spPr bwMode="auto">
          <a:xfrm>
            <a:off x="5756276" y="2133601"/>
            <a:ext cx="339725" cy="358775"/>
          </a:xfrm>
          <a:prstGeom prst="plus">
            <a:avLst>
              <a:gd name="adj" fmla="val 25000"/>
            </a:avLst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9772" name="AutoShape 28"/>
          <p:cNvSpPr>
            <a:spLocks noChangeArrowheads="1"/>
          </p:cNvSpPr>
          <p:nvPr/>
        </p:nvSpPr>
        <p:spPr bwMode="auto">
          <a:xfrm>
            <a:off x="8636001" y="2133601"/>
            <a:ext cx="339725" cy="358775"/>
          </a:xfrm>
          <a:prstGeom prst="plus">
            <a:avLst>
              <a:gd name="adj" fmla="val 25000"/>
            </a:avLst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9777" name="AutoShape 33"/>
          <p:cNvSpPr>
            <a:spLocks noChangeArrowheads="1"/>
          </p:cNvSpPr>
          <p:nvPr/>
        </p:nvSpPr>
        <p:spPr bwMode="auto">
          <a:xfrm>
            <a:off x="2493963" y="2636839"/>
            <a:ext cx="792162" cy="720725"/>
          </a:xfrm>
          <a:prstGeom prst="downArrowCallout">
            <a:avLst>
              <a:gd name="adj1" fmla="val 27478"/>
              <a:gd name="adj2" fmla="val 27478"/>
              <a:gd name="adj3" fmla="val 16667"/>
              <a:gd name="adj4" fmla="val 6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2"/>
                </a:solidFill>
              </a:rPr>
              <a:t>are</a:t>
            </a:r>
            <a:endParaRPr lang="ru-RU" b="1" dirty="0">
              <a:solidFill>
                <a:schemeClr val="bg2"/>
              </a:solidFill>
            </a:endParaRPr>
          </a:p>
        </p:txBody>
      </p:sp>
      <p:sp>
        <p:nvSpPr>
          <p:cNvPr id="159778" name="AutoShape 34"/>
          <p:cNvSpPr>
            <a:spLocks noChangeArrowheads="1"/>
          </p:cNvSpPr>
          <p:nvPr/>
        </p:nvSpPr>
        <p:spPr bwMode="auto">
          <a:xfrm>
            <a:off x="8399463" y="2636839"/>
            <a:ext cx="792162" cy="720725"/>
          </a:xfrm>
          <a:prstGeom prst="downArrowCallout">
            <a:avLst>
              <a:gd name="adj1" fmla="val 27478"/>
              <a:gd name="adj2" fmla="val 27478"/>
              <a:gd name="adj3" fmla="val 16667"/>
              <a:gd name="adj4" fmla="val 6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2"/>
                </a:solidFill>
              </a:rPr>
              <a:t>am</a:t>
            </a:r>
            <a:endParaRPr lang="ru-RU" b="1" dirty="0">
              <a:solidFill>
                <a:schemeClr val="bg2"/>
              </a:solidFill>
            </a:endParaRPr>
          </a:p>
        </p:txBody>
      </p:sp>
      <p:sp>
        <p:nvSpPr>
          <p:cNvPr id="159779" name="AutoShape 35"/>
          <p:cNvSpPr>
            <a:spLocks noChangeArrowheads="1"/>
          </p:cNvSpPr>
          <p:nvPr/>
        </p:nvSpPr>
        <p:spPr bwMode="auto">
          <a:xfrm>
            <a:off x="5518151" y="2636839"/>
            <a:ext cx="792163" cy="720725"/>
          </a:xfrm>
          <a:prstGeom prst="downArrowCallout">
            <a:avLst>
              <a:gd name="adj1" fmla="val 27478"/>
              <a:gd name="adj2" fmla="val 27478"/>
              <a:gd name="adj3" fmla="val 16667"/>
              <a:gd name="adj4" fmla="val 6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2"/>
                </a:solidFill>
              </a:rPr>
              <a:t>is</a:t>
            </a:r>
            <a:endParaRPr lang="ru-RU" b="1">
              <a:solidFill>
                <a:schemeClr val="bg2"/>
              </a:solidFill>
            </a:endParaRPr>
          </a:p>
        </p:txBody>
      </p:sp>
      <p:sp>
        <p:nvSpPr>
          <p:cNvPr id="159780" name="Text Box 36"/>
          <p:cNvSpPr txBox="1">
            <a:spLocks noChangeArrowheads="1"/>
          </p:cNvSpPr>
          <p:nvPr/>
        </p:nvSpPr>
        <p:spPr bwMode="auto">
          <a:xfrm>
            <a:off x="2625725" y="3429001"/>
            <a:ext cx="590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3300"/>
                </a:solidFill>
                <a:latin typeface="Arial Black" pitchFamily="34" charset="0"/>
              </a:rPr>
              <a:t>not</a:t>
            </a:r>
            <a:endParaRPr lang="ru-RU" dirty="0">
              <a:solidFill>
                <a:srgbClr val="FF3300"/>
              </a:solidFill>
              <a:latin typeface="Arial Black" pitchFamily="34" charset="0"/>
            </a:endParaRPr>
          </a:p>
        </p:txBody>
      </p:sp>
      <p:sp>
        <p:nvSpPr>
          <p:cNvPr id="159781" name="Text Box 37"/>
          <p:cNvSpPr txBox="1">
            <a:spLocks noChangeArrowheads="1"/>
          </p:cNvSpPr>
          <p:nvPr/>
        </p:nvSpPr>
        <p:spPr bwMode="auto">
          <a:xfrm>
            <a:off x="5649913" y="3422651"/>
            <a:ext cx="590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3300"/>
                </a:solidFill>
                <a:latin typeface="Arial Black" pitchFamily="34" charset="0"/>
              </a:rPr>
              <a:t>not</a:t>
            </a:r>
            <a:endParaRPr lang="ru-RU" dirty="0">
              <a:solidFill>
                <a:srgbClr val="FF3300"/>
              </a:solidFill>
              <a:latin typeface="Arial Black" pitchFamily="34" charset="0"/>
            </a:endParaRPr>
          </a:p>
        </p:txBody>
      </p:sp>
      <p:sp>
        <p:nvSpPr>
          <p:cNvPr id="159782" name="Text Box 38"/>
          <p:cNvSpPr txBox="1">
            <a:spLocks noChangeArrowheads="1"/>
          </p:cNvSpPr>
          <p:nvPr/>
        </p:nvSpPr>
        <p:spPr bwMode="auto">
          <a:xfrm>
            <a:off x="8543925" y="3357563"/>
            <a:ext cx="590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3300"/>
                </a:solidFill>
                <a:latin typeface="Arial Black" pitchFamily="34" charset="0"/>
              </a:rPr>
              <a:t>not</a:t>
            </a:r>
            <a:endParaRPr lang="ru-RU" dirty="0">
              <a:solidFill>
                <a:srgbClr val="FF3300"/>
              </a:solidFill>
              <a:latin typeface="Arial Black" pitchFamily="34" charset="0"/>
            </a:endParaRPr>
          </a:p>
        </p:txBody>
      </p:sp>
      <p:sp>
        <p:nvSpPr>
          <p:cNvPr id="159783" name="AutoShape 39"/>
          <p:cNvSpPr>
            <a:spLocks/>
          </p:cNvSpPr>
          <p:nvPr/>
        </p:nvSpPr>
        <p:spPr bwMode="auto">
          <a:xfrm>
            <a:off x="3575050" y="2781300"/>
            <a:ext cx="152400" cy="914400"/>
          </a:xfrm>
          <a:prstGeom prst="rightBrace">
            <a:avLst>
              <a:gd name="adj1" fmla="val 50000"/>
              <a:gd name="adj2" fmla="val 50000"/>
            </a:avLst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9784" name="Text Box 40"/>
          <p:cNvSpPr txBox="1">
            <a:spLocks noChangeArrowheads="1"/>
          </p:cNvSpPr>
          <p:nvPr/>
        </p:nvSpPr>
        <p:spPr bwMode="auto">
          <a:xfrm>
            <a:off x="3863975" y="3068638"/>
            <a:ext cx="908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3300"/>
                </a:solidFill>
                <a:latin typeface="Arial Black" pitchFamily="34" charset="0"/>
              </a:rPr>
              <a:t>aren’t</a:t>
            </a:r>
            <a:endParaRPr lang="ru-RU" dirty="0">
              <a:solidFill>
                <a:srgbClr val="FF3300"/>
              </a:solidFill>
              <a:latin typeface="Arial Black" pitchFamily="34" charset="0"/>
            </a:endParaRPr>
          </a:p>
        </p:txBody>
      </p:sp>
      <p:sp>
        <p:nvSpPr>
          <p:cNvPr id="159785" name="AutoShape 41"/>
          <p:cNvSpPr>
            <a:spLocks/>
          </p:cNvSpPr>
          <p:nvPr/>
        </p:nvSpPr>
        <p:spPr bwMode="auto">
          <a:xfrm>
            <a:off x="6527800" y="2730500"/>
            <a:ext cx="152400" cy="914400"/>
          </a:xfrm>
          <a:prstGeom prst="rightBrace">
            <a:avLst>
              <a:gd name="adj1" fmla="val 50000"/>
              <a:gd name="adj2" fmla="val 50000"/>
            </a:avLst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9786" name="AutoShape 42"/>
          <p:cNvSpPr>
            <a:spLocks/>
          </p:cNvSpPr>
          <p:nvPr/>
        </p:nvSpPr>
        <p:spPr bwMode="auto">
          <a:xfrm>
            <a:off x="9480550" y="1341439"/>
            <a:ext cx="287338" cy="2232025"/>
          </a:xfrm>
          <a:prstGeom prst="rightBrace">
            <a:avLst>
              <a:gd name="adj1" fmla="val 64733"/>
              <a:gd name="adj2" fmla="val 50000"/>
            </a:avLst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9787" name="Text Box 43"/>
          <p:cNvSpPr txBox="1">
            <a:spLocks noChangeArrowheads="1"/>
          </p:cNvSpPr>
          <p:nvPr/>
        </p:nvSpPr>
        <p:spPr bwMode="auto">
          <a:xfrm>
            <a:off x="6816725" y="3068638"/>
            <a:ext cx="717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3300"/>
                </a:solidFill>
                <a:latin typeface="Arial Black" pitchFamily="34" charset="0"/>
              </a:rPr>
              <a:t>isn’t</a:t>
            </a:r>
            <a:endParaRPr lang="ru-RU" dirty="0">
              <a:solidFill>
                <a:srgbClr val="FF3300"/>
              </a:solidFill>
              <a:latin typeface="Arial Black" pitchFamily="34" charset="0"/>
            </a:endParaRPr>
          </a:p>
        </p:txBody>
      </p:sp>
      <p:sp>
        <p:nvSpPr>
          <p:cNvPr id="159788" name="Text Box 44"/>
          <p:cNvSpPr txBox="1">
            <a:spLocks noChangeArrowheads="1"/>
          </p:cNvSpPr>
          <p:nvPr/>
        </p:nvSpPr>
        <p:spPr bwMode="auto">
          <a:xfrm>
            <a:off x="9585325" y="2990851"/>
            <a:ext cx="1047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3300"/>
                </a:solidFill>
                <a:latin typeface="Arial Black" pitchFamily="34" charset="0"/>
              </a:rPr>
              <a:t>I’m not</a:t>
            </a:r>
            <a:endParaRPr lang="ru-RU">
              <a:solidFill>
                <a:srgbClr val="FF3300"/>
              </a:solidFill>
              <a:latin typeface="Arial Black" pitchFamily="34" charset="0"/>
            </a:endParaRPr>
          </a:p>
        </p:txBody>
      </p:sp>
      <p:pic>
        <p:nvPicPr>
          <p:cNvPr id="159789" name="Picture 45" descr="j043265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20188" y="5300663"/>
            <a:ext cx="1403350" cy="14033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0982814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15888"/>
            <a:ext cx="8126437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200" b="1" dirty="0">
                <a:solidFill>
                  <a:srgbClr val="92D050"/>
                </a:solidFill>
              </a:rPr>
              <a:t>General questions with TO BE</a:t>
            </a:r>
            <a:br>
              <a:rPr lang="en-US" sz="2200" b="1" dirty="0">
                <a:solidFill>
                  <a:srgbClr val="92D050"/>
                </a:solidFill>
              </a:rPr>
            </a:br>
            <a:r>
              <a:rPr lang="ru-RU" sz="2200" b="1" dirty="0">
                <a:solidFill>
                  <a:srgbClr val="92D050"/>
                </a:solidFill>
              </a:rPr>
              <a:t>Общие вопросы с глаголом </a:t>
            </a:r>
            <a:r>
              <a:rPr lang="en-US" sz="2200" b="1" dirty="0">
                <a:solidFill>
                  <a:srgbClr val="92D050"/>
                </a:solidFill>
              </a:rPr>
              <a:t>TO </a:t>
            </a:r>
            <a:r>
              <a:rPr lang="en-US" sz="2200" b="1" dirty="0" smtClean="0">
                <a:solidFill>
                  <a:srgbClr val="92D050"/>
                </a:solidFill>
              </a:rPr>
              <a:t>BE</a:t>
            </a:r>
            <a:br>
              <a:rPr lang="en-US" sz="2200" b="1" dirty="0" smtClean="0">
                <a:solidFill>
                  <a:srgbClr val="92D050"/>
                </a:solidFill>
              </a:rPr>
            </a:br>
            <a:r>
              <a:rPr lang="kk-KZ" sz="2200" b="1" dirty="0" smtClean="0">
                <a:solidFill>
                  <a:srgbClr val="FF0000"/>
                </a:solidFill>
              </a:rPr>
              <a:t>Жалпы сұрақтар</a:t>
            </a:r>
            <a:r>
              <a:rPr lang="en-US" sz="2200" b="1" dirty="0" smtClean="0">
                <a:solidFill>
                  <a:srgbClr val="92D050"/>
                </a:solidFill>
              </a:rPr>
              <a:t/>
            </a:r>
            <a:br>
              <a:rPr lang="en-US" sz="2200" b="1" dirty="0" smtClean="0">
                <a:solidFill>
                  <a:srgbClr val="92D050"/>
                </a:solidFill>
              </a:rPr>
            </a:br>
            <a:r>
              <a:rPr lang="en-US" sz="4000" b="1" dirty="0">
                <a:solidFill>
                  <a:srgbClr val="92D050"/>
                </a:solidFill>
              </a:rPr>
              <a:t/>
            </a:r>
            <a:br>
              <a:rPr lang="en-US" sz="4000" b="1" dirty="0">
                <a:solidFill>
                  <a:srgbClr val="92D050"/>
                </a:solidFill>
              </a:rPr>
            </a:br>
            <a:endParaRPr lang="ru-RU" sz="4000" b="1" dirty="0">
              <a:solidFill>
                <a:srgbClr val="92D050"/>
              </a:solidFill>
            </a:endParaRP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4959" y="2038764"/>
            <a:ext cx="3168650" cy="1976976"/>
          </a:xfrm>
        </p:spPr>
        <p:txBody>
          <a:bodyPr/>
          <a:lstStyle/>
          <a:p>
            <a:pPr>
              <a:buFontTx/>
              <a:buNone/>
            </a:pPr>
            <a:r>
              <a:rPr lang="en-US" sz="1600" b="1" dirty="0">
                <a:solidFill>
                  <a:srgbClr val="CC0000"/>
                </a:solidFill>
              </a:rPr>
              <a:t>You are my friend.</a:t>
            </a:r>
            <a:endParaRPr lang="ru-RU" sz="1600" b="1" dirty="0">
              <a:solidFill>
                <a:srgbClr val="CC0000"/>
              </a:solidFill>
            </a:endParaRPr>
          </a:p>
          <a:p>
            <a:pPr>
              <a:buFontTx/>
              <a:buNone/>
            </a:pPr>
            <a:endParaRPr lang="en-US" sz="1600" b="1" dirty="0">
              <a:solidFill>
                <a:srgbClr val="CC0000"/>
              </a:solidFill>
            </a:endParaRPr>
          </a:p>
          <a:p>
            <a:pPr>
              <a:buFontTx/>
              <a:buNone/>
            </a:pPr>
            <a:r>
              <a:rPr lang="en-US" sz="1600" b="1" dirty="0">
                <a:solidFill>
                  <a:srgbClr val="CC0000"/>
                </a:solidFill>
              </a:rPr>
              <a:t>We are happy at </a:t>
            </a:r>
            <a:r>
              <a:rPr lang="en-US" sz="1600" b="1" dirty="0" smtClean="0">
                <a:solidFill>
                  <a:srgbClr val="CC0000"/>
                </a:solidFill>
              </a:rPr>
              <a:t>work.</a:t>
            </a:r>
            <a:endParaRPr lang="ru-RU" sz="1600" b="1" dirty="0">
              <a:solidFill>
                <a:srgbClr val="CC0000"/>
              </a:solidFill>
            </a:endParaRPr>
          </a:p>
          <a:p>
            <a:pPr>
              <a:buFontTx/>
              <a:buNone/>
            </a:pPr>
            <a:endParaRPr lang="en-US" sz="1600" b="1" dirty="0">
              <a:solidFill>
                <a:srgbClr val="CC0000"/>
              </a:solidFill>
            </a:endParaRPr>
          </a:p>
          <a:p>
            <a:pPr>
              <a:buFontTx/>
              <a:buNone/>
            </a:pPr>
            <a:r>
              <a:rPr lang="en-US" sz="1600" b="1" dirty="0">
                <a:solidFill>
                  <a:srgbClr val="CC0000"/>
                </a:solidFill>
              </a:rPr>
              <a:t>They are </a:t>
            </a:r>
            <a:r>
              <a:rPr lang="en-US" sz="1600" b="1" dirty="0" smtClean="0">
                <a:solidFill>
                  <a:srgbClr val="CC0000"/>
                </a:solidFill>
              </a:rPr>
              <a:t>cheap.</a:t>
            </a:r>
            <a:endParaRPr lang="ru-RU" sz="1600" b="1" dirty="0">
              <a:solidFill>
                <a:srgbClr val="CC0000"/>
              </a:solidFill>
            </a:endParaRPr>
          </a:p>
          <a:p>
            <a:pPr>
              <a:buFontTx/>
              <a:buNone/>
            </a:pPr>
            <a:endParaRPr lang="ru-RU" sz="2000" b="1" dirty="0">
              <a:solidFill>
                <a:srgbClr val="CC0000"/>
              </a:solidFill>
            </a:endParaRPr>
          </a:p>
        </p:txBody>
      </p:sp>
      <p:sp>
        <p:nvSpPr>
          <p:cNvPr id="79879" name="AutoShape 7"/>
          <p:cNvSpPr>
            <a:spLocks noChangeArrowheads="1"/>
          </p:cNvSpPr>
          <p:nvPr/>
        </p:nvSpPr>
        <p:spPr bwMode="auto">
          <a:xfrm rot="5400000">
            <a:off x="1055687" y="1472666"/>
            <a:ext cx="430212" cy="865187"/>
          </a:xfrm>
          <a:prstGeom prst="curvedRightArrow">
            <a:avLst>
              <a:gd name="adj1" fmla="val 9106"/>
              <a:gd name="adj2" fmla="val 41413"/>
              <a:gd name="adj3" fmla="val 5990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9882" name="Text Box 10"/>
          <p:cNvSpPr txBox="1">
            <a:spLocks noChangeArrowheads="1"/>
          </p:cNvSpPr>
          <p:nvPr/>
        </p:nvSpPr>
        <p:spPr bwMode="auto">
          <a:xfrm>
            <a:off x="4566047" y="2030510"/>
            <a:ext cx="2470946" cy="217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CC0000"/>
                </a:solidFill>
              </a:rPr>
              <a:t>He is </a:t>
            </a:r>
            <a:r>
              <a:rPr lang="en-US" sz="1600" b="1" dirty="0" smtClean="0">
                <a:solidFill>
                  <a:srgbClr val="CC0000"/>
                </a:solidFill>
              </a:rPr>
              <a:t>hungry.</a:t>
            </a:r>
            <a:endParaRPr lang="ru-RU" sz="1600" b="1" dirty="0">
              <a:solidFill>
                <a:srgbClr val="CC0000"/>
              </a:solidFill>
            </a:endParaRPr>
          </a:p>
          <a:p>
            <a:endParaRPr lang="ru-RU" sz="1600" b="1" dirty="0">
              <a:solidFill>
                <a:srgbClr val="CC0000"/>
              </a:solidFill>
            </a:endParaRPr>
          </a:p>
          <a:p>
            <a:endParaRPr lang="en-US" sz="1600" b="1" dirty="0">
              <a:solidFill>
                <a:srgbClr val="CC0000"/>
              </a:solidFill>
            </a:endParaRPr>
          </a:p>
          <a:p>
            <a:r>
              <a:rPr lang="en-US" sz="1600" b="1" dirty="0">
                <a:solidFill>
                  <a:srgbClr val="CC0000"/>
                </a:solidFill>
              </a:rPr>
              <a:t>She is </a:t>
            </a:r>
            <a:r>
              <a:rPr lang="en-US" sz="1600" b="1" dirty="0" smtClean="0">
                <a:solidFill>
                  <a:srgbClr val="CC0000"/>
                </a:solidFill>
              </a:rPr>
              <a:t>busy.</a:t>
            </a:r>
            <a:endParaRPr lang="ru-RU" sz="1600" b="1" dirty="0">
              <a:solidFill>
                <a:srgbClr val="CC0000"/>
              </a:solidFill>
            </a:endParaRPr>
          </a:p>
          <a:p>
            <a:endParaRPr lang="ru-RU" sz="1600" b="1" dirty="0">
              <a:solidFill>
                <a:srgbClr val="CC0000"/>
              </a:solidFill>
            </a:endParaRPr>
          </a:p>
          <a:p>
            <a:endParaRPr lang="en-US" sz="1600" b="1" dirty="0">
              <a:solidFill>
                <a:srgbClr val="CC0000"/>
              </a:solidFill>
            </a:endParaRPr>
          </a:p>
          <a:p>
            <a:r>
              <a:rPr lang="en-US" sz="1600" b="1" dirty="0">
                <a:solidFill>
                  <a:srgbClr val="CC0000"/>
                </a:solidFill>
              </a:rPr>
              <a:t>It is </a:t>
            </a:r>
            <a:r>
              <a:rPr lang="en-US" sz="1600" b="1" dirty="0" smtClean="0">
                <a:solidFill>
                  <a:srgbClr val="CC0000"/>
                </a:solidFill>
              </a:rPr>
              <a:t>correct answer.</a:t>
            </a:r>
            <a:endParaRPr lang="ru-RU" sz="1600" b="1" dirty="0">
              <a:solidFill>
                <a:srgbClr val="CC0000"/>
              </a:solidFill>
            </a:endParaRPr>
          </a:p>
          <a:p>
            <a:pPr>
              <a:spcBef>
                <a:spcPct val="50000"/>
              </a:spcBef>
            </a:pPr>
            <a:endParaRPr lang="ru-RU" sz="1600" b="1" dirty="0"/>
          </a:p>
        </p:txBody>
      </p:sp>
      <p:sp>
        <p:nvSpPr>
          <p:cNvPr id="79883" name="AutoShape 11"/>
          <p:cNvSpPr>
            <a:spLocks noChangeArrowheads="1"/>
          </p:cNvSpPr>
          <p:nvPr/>
        </p:nvSpPr>
        <p:spPr bwMode="auto">
          <a:xfrm rot="5400000">
            <a:off x="7536658" y="1772445"/>
            <a:ext cx="503237" cy="504825"/>
          </a:xfrm>
          <a:prstGeom prst="curvedRightArrow">
            <a:avLst>
              <a:gd name="adj1" fmla="val 3353"/>
              <a:gd name="adj2" fmla="val 20658"/>
              <a:gd name="adj3" fmla="val 5990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9886" name="AutoShape 14"/>
          <p:cNvSpPr>
            <a:spLocks noChangeArrowheads="1"/>
          </p:cNvSpPr>
          <p:nvPr/>
        </p:nvSpPr>
        <p:spPr bwMode="auto">
          <a:xfrm rot="5400000">
            <a:off x="4538812" y="1624852"/>
            <a:ext cx="431800" cy="647700"/>
          </a:xfrm>
          <a:prstGeom prst="curvedRightArrow">
            <a:avLst>
              <a:gd name="adj1" fmla="val 5014"/>
              <a:gd name="adj2" fmla="val 30889"/>
              <a:gd name="adj3" fmla="val 5990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9887" name="Text Box 15"/>
          <p:cNvSpPr txBox="1">
            <a:spLocks noChangeArrowheads="1"/>
          </p:cNvSpPr>
          <p:nvPr/>
        </p:nvSpPr>
        <p:spPr bwMode="auto">
          <a:xfrm>
            <a:off x="7680326" y="2133600"/>
            <a:ext cx="244792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rgbClr val="CC0000"/>
                </a:solidFill>
              </a:rPr>
              <a:t>I am </a:t>
            </a:r>
            <a:r>
              <a:rPr lang="en-US" sz="1600" b="1" dirty="0" smtClean="0">
                <a:solidFill>
                  <a:srgbClr val="CC0000"/>
                </a:solidFill>
              </a:rPr>
              <a:t>tired.</a:t>
            </a:r>
            <a:endParaRPr lang="ru-RU" sz="1600" b="1" dirty="0">
              <a:solidFill>
                <a:srgbClr val="CC0000"/>
              </a:solidFill>
            </a:endParaRPr>
          </a:p>
          <a:p>
            <a:pPr>
              <a:spcBef>
                <a:spcPct val="50000"/>
              </a:spcBef>
            </a:pPr>
            <a:endParaRPr lang="ru-RU" sz="1600" b="1" dirty="0"/>
          </a:p>
        </p:txBody>
      </p:sp>
      <p:sp>
        <p:nvSpPr>
          <p:cNvPr id="79888" name="Line 16"/>
          <p:cNvSpPr>
            <a:spLocks noChangeShapeType="1"/>
          </p:cNvSpPr>
          <p:nvPr/>
        </p:nvSpPr>
        <p:spPr bwMode="auto">
          <a:xfrm>
            <a:off x="2207519" y="3860801"/>
            <a:ext cx="0" cy="504825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spc="300" dirty="0"/>
          </a:p>
        </p:txBody>
      </p:sp>
      <p:sp>
        <p:nvSpPr>
          <p:cNvPr id="79890" name="Line 18"/>
          <p:cNvSpPr>
            <a:spLocks noChangeShapeType="1"/>
          </p:cNvSpPr>
          <p:nvPr/>
        </p:nvSpPr>
        <p:spPr bwMode="auto">
          <a:xfrm>
            <a:off x="4965533" y="3823453"/>
            <a:ext cx="0" cy="504825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9891" name="Line 19"/>
          <p:cNvSpPr>
            <a:spLocks noChangeShapeType="1"/>
          </p:cNvSpPr>
          <p:nvPr/>
        </p:nvSpPr>
        <p:spPr bwMode="auto">
          <a:xfrm>
            <a:off x="8331035" y="3608388"/>
            <a:ext cx="0" cy="504825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9892" name="Text Box 20"/>
          <p:cNvSpPr txBox="1">
            <a:spLocks noChangeArrowheads="1"/>
          </p:cNvSpPr>
          <p:nvPr/>
        </p:nvSpPr>
        <p:spPr bwMode="auto">
          <a:xfrm>
            <a:off x="843618" y="4365626"/>
            <a:ext cx="3168650" cy="2416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u="sng" dirty="0">
                <a:solidFill>
                  <a:srgbClr val="CC0000"/>
                </a:solidFill>
              </a:rPr>
              <a:t>Are you</a:t>
            </a:r>
            <a:r>
              <a:rPr lang="en-US" dirty="0">
                <a:solidFill>
                  <a:srgbClr val="CC0000"/>
                </a:solidFill>
              </a:rPr>
              <a:t> my friend</a:t>
            </a:r>
            <a:r>
              <a:rPr lang="ru-RU" dirty="0">
                <a:solidFill>
                  <a:srgbClr val="CC0000"/>
                </a:solidFill>
              </a:rPr>
              <a:t>?</a:t>
            </a:r>
            <a:endParaRPr lang="en-US" dirty="0">
              <a:solidFill>
                <a:srgbClr val="CC0000"/>
              </a:solidFill>
            </a:endParaRPr>
          </a:p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Yes, I am./ No, I am not.</a:t>
            </a:r>
          </a:p>
          <a:p>
            <a:r>
              <a:rPr lang="en-US" u="sng" dirty="0">
                <a:solidFill>
                  <a:srgbClr val="CC0000"/>
                </a:solidFill>
              </a:rPr>
              <a:t>Are we</a:t>
            </a:r>
            <a:r>
              <a:rPr lang="en-US" dirty="0">
                <a:solidFill>
                  <a:srgbClr val="CC0000"/>
                </a:solidFill>
              </a:rPr>
              <a:t> happy at </a:t>
            </a:r>
            <a:r>
              <a:rPr lang="en-US" dirty="0" smtClean="0">
                <a:solidFill>
                  <a:srgbClr val="CC0000"/>
                </a:solidFill>
              </a:rPr>
              <a:t>work</a:t>
            </a:r>
            <a:r>
              <a:rPr lang="ru-RU" dirty="0" smtClean="0">
                <a:solidFill>
                  <a:srgbClr val="CC0000"/>
                </a:solidFill>
              </a:rPr>
              <a:t>?</a:t>
            </a:r>
            <a:endParaRPr lang="en-US" dirty="0">
              <a:solidFill>
                <a:srgbClr val="CC0000"/>
              </a:solidFill>
            </a:endParaRPr>
          </a:p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Yes, we are./ No, we are not.</a:t>
            </a:r>
          </a:p>
          <a:p>
            <a:r>
              <a:rPr lang="en-US" u="sng" dirty="0">
                <a:solidFill>
                  <a:srgbClr val="CC0000"/>
                </a:solidFill>
              </a:rPr>
              <a:t>Are they</a:t>
            </a:r>
            <a:r>
              <a:rPr lang="en-US" dirty="0">
                <a:solidFill>
                  <a:srgbClr val="CC0000"/>
                </a:solidFill>
              </a:rPr>
              <a:t> </a:t>
            </a:r>
            <a:r>
              <a:rPr lang="en-US" dirty="0" smtClean="0">
                <a:solidFill>
                  <a:srgbClr val="CC0000"/>
                </a:solidFill>
              </a:rPr>
              <a:t>cheap</a:t>
            </a:r>
            <a:r>
              <a:rPr lang="ru-RU" dirty="0" smtClean="0">
                <a:solidFill>
                  <a:srgbClr val="CC0000"/>
                </a:solidFill>
              </a:rPr>
              <a:t>?</a:t>
            </a:r>
            <a:endParaRPr lang="en-US" dirty="0">
              <a:solidFill>
                <a:srgbClr val="CC0000"/>
              </a:solidFill>
            </a:endParaRPr>
          </a:p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Yes, they are./ No, they are not.</a:t>
            </a:r>
            <a:endParaRPr lang="ru-RU" sz="16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spcBef>
                <a:spcPct val="50000"/>
              </a:spcBef>
            </a:pP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79894" name="Text Box 22"/>
          <p:cNvSpPr txBox="1">
            <a:spLocks noChangeArrowheads="1"/>
          </p:cNvSpPr>
          <p:nvPr/>
        </p:nvSpPr>
        <p:spPr bwMode="auto">
          <a:xfrm>
            <a:off x="8328026" y="4652963"/>
            <a:ext cx="14398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79895" name="Text Box 23"/>
          <p:cNvSpPr txBox="1">
            <a:spLocks noChangeArrowheads="1"/>
          </p:cNvSpPr>
          <p:nvPr/>
        </p:nvSpPr>
        <p:spPr bwMode="auto">
          <a:xfrm>
            <a:off x="3961209" y="4395981"/>
            <a:ext cx="3095625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u="sng" dirty="0">
                <a:solidFill>
                  <a:srgbClr val="CC0000"/>
                </a:solidFill>
              </a:rPr>
              <a:t>Is he</a:t>
            </a:r>
            <a:r>
              <a:rPr lang="en-US" dirty="0">
                <a:solidFill>
                  <a:srgbClr val="CC0000"/>
                </a:solidFill>
              </a:rPr>
              <a:t> </a:t>
            </a:r>
            <a:r>
              <a:rPr lang="en-US" dirty="0" smtClean="0">
                <a:solidFill>
                  <a:srgbClr val="CC0000"/>
                </a:solidFill>
              </a:rPr>
              <a:t>hungry</a:t>
            </a:r>
            <a:r>
              <a:rPr lang="ru-RU" dirty="0" smtClean="0">
                <a:solidFill>
                  <a:srgbClr val="CC0000"/>
                </a:solidFill>
              </a:rPr>
              <a:t>?</a:t>
            </a:r>
            <a:endParaRPr lang="en-US" dirty="0">
              <a:solidFill>
                <a:srgbClr val="CC0000"/>
              </a:solidFill>
            </a:endParaRPr>
          </a:p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Yes, he is./ No, he is not.</a:t>
            </a:r>
          </a:p>
          <a:p>
            <a:r>
              <a:rPr lang="en-US" u="sng" dirty="0">
                <a:solidFill>
                  <a:srgbClr val="CC0000"/>
                </a:solidFill>
              </a:rPr>
              <a:t>Is she</a:t>
            </a:r>
            <a:r>
              <a:rPr lang="en-US" dirty="0">
                <a:solidFill>
                  <a:srgbClr val="CC0000"/>
                </a:solidFill>
              </a:rPr>
              <a:t> </a:t>
            </a:r>
            <a:r>
              <a:rPr lang="en-US" dirty="0" smtClean="0">
                <a:solidFill>
                  <a:srgbClr val="CC0000"/>
                </a:solidFill>
              </a:rPr>
              <a:t>busy</a:t>
            </a:r>
            <a:r>
              <a:rPr lang="ru-RU" dirty="0" smtClean="0">
                <a:solidFill>
                  <a:srgbClr val="CC0000"/>
                </a:solidFill>
              </a:rPr>
              <a:t>?</a:t>
            </a:r>
            <a:endParaRPr lang="en-US" dirty="0">
              <a:solidFill>
                <a:srgbClr val="CC0000"/>
              </a:solidFill>
            </a:endParaRPr>
          </a:p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Yes, she is./ No, she is not.</a:t>
            </a:r>
          </a:p>
          <a:p>
            <a:r>
              <a:rPr lang="en-US" u="sng" dirty="0">
                <a:solidFill>
                  <a:srgbClr val="CC0000"/>
                </a:solidFill>
              </a:rPr>
              <a:t>Is it</a:t>
            </a:r>
            <a:r>
              <a:rPr lang="en-US" dirty="0">
                <a:solidFill>
                  <a:srgbClr val="CC0000"/>
                </a:solidFill>
              </a:rPr>
              <a:t> </a:t>
            </a:r>
            <a:r>
              <a:rPr lang="en-US" dirty="0" smtClean="0">
                <a:solidFill>
                  <a:srgbClr val="CC0000"/>
                </a:solidFill>
              </a:rPr>
              <a:t>correct answer</a:t>
            </a:r>
            <a:r>
              <a:rPr lang="ru-RU" dirty="0" smtClean="0">
                <a:solidFill>
                  <a:srgbClr val="CC0000"/>
                </a:solidFill>
              </a:rPr>
              <a:t>?</a:t>
            </a:r>
            <a:endParaRPr lang="en-US" dirty="0">
              <a:solidFill>
                <a:srgbClr val="CC0000"/>
              </a:solidFill>
            </a:endParaRPr>
          </a:p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Yes, it is./ No, it is not.</a:t>
            </a:r>
            <a:endParaRPr lang="ru-RU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9896" name="Text Box 24"/>
          <p:cNvSpPr txBox="1">
            <a:spLocks noChangeArrowheads="1"/>
          </p:cNvSpPr>
          <p:nvPr/>
        </p:nvSpPr>
        <p:spPr bwMode="auto">
          <a:xfrm>
            <a:off x="7680326" y="4473367"/>
            <a:ext cx="2089150" cy="1400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u="sng" dirty="0">
                <a:solidFill>
                  <a:srgbClr val="CC0000"/>
                </a:solidFill>
              </a:rPr>
              <a:t>Am I</a:t>
            </a:r>
            <a:r>
              <a:rPr lang="en-US" dirty="0">
                <a:solidFill>
                  <a:srgbClr val="CC0000"/>
                </a:solidFill>
              </a:rPr>
              <a:t> </a:t>
            </a:r>
            <a:r>
              <a:rPr lang="en-US" dirty="0" smtClean="0">
                <a:solidFill>
                  <a:srgbClr val="CC0000"/>
                </a:solidFill>
              </a:rPr>
              <a:t>tired</a:t>
            </a:r>
            <a:r>
              <a:rPr lang="ru-RU" dirty="0" smtClean="0">
                <a:solidFill>
                  <a:srgbClr val="CC0000"/>
                </a:solidFill>
              </a:rPr>
              <a:t>?</a:t>
            </a:r>
            <a:endParaRPr lang="en-US" dirty="0">
              <a:solidFill>
                <a:srgbClr val="CC0000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Yes, I am./ No, I am not.</a:t>
            </a:r>
            <a:endParaRPr lang="ru-RU" sz="16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spcBef>
                <a:spcPct val="50000"/>
              </a:spcBef>
            </a:pP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79897" name="AutoShape 25"/>
          <p:cNvSpPr>
            <a:spLocks noChangeArrowheads="1"/>
          </p:cNvSpPr>
          <p:nvPr/>
        </p:nvSpPr>
        <p:spPr bwMode="auto">
          <a:xfrm>
            <a:off x="2063750" y="981076"/>
            <a:ext cx="1728788" cy="765175"/>
          </a:xfrm>
          <a:prstGeom prst="ellipseRibbon2">
            <a:avLst>
              <a:gd name="adj1" fmla="val 25000"/>
              <a:gd name="adj2" fmla="val 50000"/>
              <a:gd name="adj3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rgbClr val="800000"/>
                </a:solidFill>
              </a:rPr>
              <a:t>Are</a:t>
            </a:r>
            <a:endParaRPr lang="ru-RU" b="1">
              <a:solidFill>
                <a:srgbClr val="800000"/>
              </a:solidFill>
            </a:endParaRPr>
          </a:p>
        </p:txBody>
      </p:sp>
      <p:sp>
        <p:nvSpPr>
          <p:cNvPr id="79898" name="AutoShape 26"/>
          <p:cNvSpPr>
            <a:spLocks noChangeArrowheads="1"/>
          </p:cNvSpPr>
          <p:nvPr/>
        </p:nvSpPr>
        <p:spPr bwMode="auto">
          <a:xfrm>
            <a:off x="5162843" y="1294228"/>
            <a:ext cx="1308295" cy="745587"/>
          </a:xfrm>
          <a:prstGeom prst="ellipseRibbon2">
            <a:avLst>
              <a:gd name="adj1" fmla="val 25000"/>
              <a:gd name="adj2" fmla="val 50000"/>
              <a:gd name="adj3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b="1" dirty="0">
              <a:solidFill>
                <a:srgbClr val="800000"/>
              </a:solidFill>
            </a:endParaRPr>
          </a:p>
          <a:p>
            <a:pPr algn="ctr"/>
            <a:r>
              <a:rPr lang="en-US" b="1" dirty="0">
                <a:solidFill>
                  <a:srgbClr val="800000"/>
                </a:solidFill>
              </a:rPr>
              <a:t>Is</a:t>
            </a:r>
            <a:endParaRPr lang="ru-RU" b="1" dirty="0">
              <a:solidFill>
                <a:srgbClr val="800000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79899" name="AutoShape 27"/>
          <p:cNvSpPr>
            <a:spLocks noChangeArrowheads="1"/>
          </p:cNvSpPr>
          <p:nvPr/>
        </p:nvSpPr>
        <p:spPr bwMode="auto">
          <a:xfrm>
            <a:off x="7824789" y="981076"/>
            <a:ext cx="1728787" cy="765175"/>
          </a:xfrm>
          <a:prstGeom prst="ellipseRibbon2">
            <a:avLst>
              <a:gd name="adj1" fmla="val 25000"/>
              <a:gd name="adj2" fmla="val 50000"/>
              <a:gd name="adj3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b="1">
              <a:solidFill>
                <a:srgbClr val="800000"/>
              </a:solidFill>
            </a:endParaRPr>
          </a:p>
          <a:p>
            <a:pPr algn="ctr"/>
            <a:r>
              <a:rPr lang="en-US" b="1">
                <a:solidFill>
                  <a:srgbClr val="800000"/>
                </a:solidFill>
              </a:rPr>
              <a:t>Am</a:t>
            </a:r>
            <a:endParaRPr lang="ru-RU" b="1">
              <a:solidFill>
                <a:srgbClr val="800000"/>
              </a:solidFill>
            </a:endParaRPr>
          </a:p>
          <a:p>
            <a:pPr algn="ctr"/>
            <a:endParaRPr lang="ru-RU"/>
          </a:p>
        </p:txBody>
      </p:sp>
      <p:sp>
        <p:nvSpPr>
          <p:cNvPr id="79900" name="AutoShape 28"/>
          <p:cNvSpPr>
            <a:spLocks noChangeArrowheads="1"/>
          </p:cNvSpPr>
          <p:nvPr/>
        </p:nvSpPr>
        <p:spPr bwMode="auto">
          <a:xfrm rot="5400000">
            <a:off x="4617442" y="2329103"/>
            <a:ext cx="431800" cy="647700"/>
          </a:xfrm>
          <a:prstGeom prst="curvedRightArrow">
            <a:avLst>
              <a:gd name="adj1" fmla="val 5014"/>
              <a:gd name="adj2" fmla="val 30889"/>
              <a:gd name="adj3" fmla="val 5990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9901" name="AutoShape 29"/>
          <p:cNvSpPr>
            <a:spLocks noChangeArrowheads="1"/>
          </p:cNvSpPr>
          <p:nvPr/>
        </p:nvSpPr>
        <p:spPr bwMode="auto">
          <a:xfrm rot="5400000">
            <a:off x="4440239" y="3118978"/>
            <a:ext cx="431800" cy="503238"/>
          </a:xfrm>
          <a:prstGeom prst="curvedRightArrow">
            <a:avLst>
              <a:gd name="adj1" fmla="val 3896"/>
              <a:gd name="adj2" fmla="val 23999"/>
              <a:gd name="adj3" fmla="val 5990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79902" name="Picture 30" descr="j043265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40838" y="2852738"/>
            <a:ext cx="1427162" cy="1427162"/>
          </a:xfrm>
          <a:prstGeom prst="rect">
            <a:avLst/>
          </a:prstGeom>
          <a:noFill/>
        </p:spPr>
      </p:pic>
      <p:sp>
        <p:nvSpPr>
          <p:cNvPr id="79903" name="AutoShape 31"/>
          <p:cNvSpPr>
            <a:spLocks noChangeArrowheads="1"/>
          </p:cNvSpPr>
          <p:nvPr/>
        </p:nvSpPr>
        <p:spPr bwMode="auto">
          <a:xfrm rot="5400000">
            <a:off x="1055687" y="2200583"/>
            <a:ext cx="430212" cy="865188"/>
          </a:xfrm>
          <a:prstGeom prst="curvedRightArrow">
            <a:avLst>
              <a:gd name="adj1" fmla="val 9106"/>
              <a:gd name="adj2" fmla="val 41413"/>
              <a:gd name="adj3" fmla="val 5990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9904" name="AutoShape 32"/>
          <p:cNvSpPr>
            <a:spLocks noChangeArrowheads="1"/>
          </p:cNvSpPr>
          <p:nvPr/>
        </p:nvSpPr>
        <p:spPr bwMode="auto">
          <a:xfrm rot="5400000">
            <a:off x="1117381" y="2951957"/>
            <a:ext cx="430213" cy="865188"/>
          </a:xfrm>
          <a:prstGeom prst="curvedRightArrow">
            <a:avLst>
              <a:gd name="adj1" fmla="val 9106"/>
              <a:gd name="adj2" fmla="val 41413"/>
              <a:gd name="adj3" fmla="val 5990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8328026" y="3573105"/>
            <a:ext cx="0" cy="5401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>
            <a:stCxn id="79890" idx="0"/>
            <a:endCxn id="79890" idx="1"/>
          </p:cNvCxnSpPr>
          <p:nvPr/>
        </p:nvCxnSpPr>
        <p:spPr>
          <a:xfrm>
            <a:off x="4965533" y="3823453"/>
            <a:ext cx="1" cy="504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2204510" y="3837446"/>
            <a:ext cx="1" cy="504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5064009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9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79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79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79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79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9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79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9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9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9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9" grpId="0" animBg="1"/>
      <p:bldP spid="79883" grpId="0" animBg="1"/>
      <p:bldP spid="79886" grpId="0" animBg="1"/>
      <p:bldP spid="79888" grpId="0" animBg="1"/>
      <p:bldP spid="79890" grpId="0" animBg="1"/>
      <p:bldP spid="79891" grpId="0" animBg="1"/>
      <p:bldP spid="79900" grpId="0" animBg="1"/>
      <p:bldP spid="79901" grpId="0" animBg="1"/>
      <p:bldP spid="79903" grpId="0" animBg="1"/>
      <p:bldP spid="7990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3839" y="431903"/>
            <a:ext cx="8596668" cy="119994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92D050"/>
                </a:solidFill>
              </a:rPr>
              <a:t>Составьте отрицательные предложения</a:t>
            </a:r>
            <a:br>
              <a:rPr lang="ru-RU" sz="2400" b="1" dirty="0" smtClean="0">
                <a:solidFill>
                  <a:srgbClr val="92D050"/>
                </a:solidFill>
              </a:rPr>
            </a:br>
            <a:r>
              <a:rPr lang="en-US" sz="2400" b="1" dirty="0" smtClean="0">
                <a:solidFill>
                  <a:srgbClr val="92D050"/>
                </a:solidFill>
              </a:rPr>
              <a:t>Make up negative sentences</a:t>
            </a:r>
            <a:r>
              <a:rPr lang="kk-KZ" sz="2400" b="1" dirty="0" smtClean="0">
                <a:solidFill>
                  <a:srgbClr val="92D050"/>
                </a:solidFill>
              </a:rPr>
              <a:t/>
            </a:r>
            <a:br>
              <a:rPr lang="kk-KZ" sz="2400" b="1" dirty="0" smtClean="0">
                <a:solidFill>
                  <a:srgbClr val="92D050"/>
                </a:solidFill>
              </a:rPr>
            </a:br>
            <a:r>
              <a:rPr lang="kk-KZ" sz="2400" b="1" dirty="0" smtClean="0">
                <a:solidFill>
                  <a:srgbClr val="92D050"/>
                </a:solidFill>
              </a:rPr>
              <a:t>Болымсыз сөйлемдерді құрастырыңыз</a:t>
            </a:r>
            <a:endParaRPr lang="ru-RU" sz="2400" b="1" dirty="0">
              <a:solidFill>
                <a:srgbClr val="92D05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3249773" cy="3880772"/>
          </a:xfrm>
        </p:spPr>
        <p:txBody>
          <a:bodyPr>
            <a:noAutofit/>
          </a:bodyPr>
          <a:lstStyle/>
          <a:p>
            <a:r>
              <a:rPr lang="ru-RU" altLang="ru-RU" sz="2400" dirty="0">
                <a:solidFill>
                  <a:schemeClr val="tx2"/>
                </a:solidFill>
              </a:rPr>
              <a:t>I </a:t>
            </a:r>
            <a:r>
              <a:rPr lang="ru-RU" altLang="ru-RU" sz="2400" dirty="0" err="1">
                <a:solidFill>
                  <a:schemeClr val="hlink"/>
                </a:solidFill>
              </a:rPr>
              <a:t>am</a:t>
            </a:r>
            <a:r>
              <a:rPr lang="ru-RU" altLang="ru-RU" sz="2400" dirty="0">
                <a:solidFill>
                  <a:schemeClr val="hlink"/>
                </a:solidFill>
              </a:rPr>
              <a:t> </a:t>
            </a:r>
            <a:r>
              <a:rPr lang="en-US" altLang="ru-RU" sz="2400" dirty="0">
                <a:solidFill>
                  <a:schemeClr val="tx1"/>
                </a:solidFill>
              </a:rPr>
              <a:t>tired</a:t>
            </a:r>
            <a:r>
              <a:rPr lang="ru-RU" altLang="ru-RU" sz="2400" dirty="0">
                <a:solidFill>
                  <a:schemeClr val="tx1"/>
                </a:solidFill>
              </a:rPr>
              <a:t>.</a:t>
            </a:r>
          </a:p>
          <a:p>
            <a:r>
              <a:rPr lang="ru-RU" altLang="ru-RU" sz="2400" dirty="0" err="1">
                <a:solidFill>
                  <a:schemeClr val="tx2"/>
                </a:solidFill>
              </a:rPr>
              <a:t>You</a:t>
            </a:r>
            <a:r>
              <a:rPr lang="ru-RU" altLang="ru-RU" sz="2400" dirty="0">
                <a:solidFill>
                  <a:schemeClr val="tx2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are</a:t>
            </a:r>
            <a:r>
              <a:rPr lang="ru-RU" altLang="ru-RU" sz="2400" dirty="0">
                <a:solidFill>
                  <a:schemeClr val="tx2"/>
                </a:solidFill>
              </a:rPr>
              <a:t> </a:t>
            </a:r>
            <a:r>
              <a:rPr lang="en-US" altLang="ru-RU" sz="2400" dirty="0">
                <a:solidFill>
                  <a:schemeClr val="tx2"/>
                </a:solidFill>
              </a:rPr>
              <a:t>right</a:t>
            </a:r>
            <a:r>
              <a:rPr lang="ru-RU" altLang="ru-RU" sz="2400" dirty="0">
                <a:solidFill>
                  <a:schemeClr val="tx2"/>
                </a:solidFill>
              </a:rPr>
              <a:t>.</a:t>
            </a:r>
            <a:endParaRPr lang="en-US" altLang="ru-RU" sz="2400" dirty="0">
              <a:solidFill>
                <a:schemeClr val="tx2"/>
              </a:solidFill>
            </a:endParaRPr>
          </a:p>
          <a:p>
            <a:r>
              <a:rPr lang="ru-RU" altLang="ru-RU" sz="2400" dirty="0" err="1">
                <a:solidFill>
                  <a:schemeClr val="tx2"/>
                </a:solidFill>
              </a:rPr>
              <a:t>We</a:t>
            </a:r>
            <a:r>
              <a:rPr lang="ru-RU" altLang="ru-RU" sz="2400" dirty="0">
                <a:solidFill>
                  <a:schemeClr val="tx2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are</a:t>
            </a:r>
            <a:r>
              <a:rPr lang="ru-RU" altLang="ru-RU" sz="2400" dirty="0">
                <a:solidFill>
                  <a:schemeClr val="tx2"/>
                </a:solidFill>
              </a:rPr>
              <a:t> </a:t>
            </a:r>
            <a:r>
              <a:rPr lang="ru-RU" altLang="ru-RU" sz="2400" dirty="0" err="1">
                <a:solidFill>
                  <a:schemeClr val="tx2"/>
                </a:solidFill>
              </a:rPr>
              <a:t>friends</a:t>
            </a:r>
            <a:r>
              <a:rPr lang="ru-RU" altLang="ru-RU" sz="2400" dirty="0">
                <a:solidFill>
                  <a:schemeClr val="tx2"/>
                </a:solidFill>
              </a:rPr>
              <a:t>.</a:t>
            </a:r>
          </a:p>
          <a:p>
            <a:r>
              <a:rPr lang="ru-RU" altLang="ru-RU" sz="2400" dirty="0" err="1">
                <a:solidFill>
                  <a:schemeClr val="tx2"/>
                </a:solidFill>
              </a:rPr>
              <a:t>He</a:t>
            </a:r>
            <a:r>
              <a:rPr lang="ru-RU" altLang="ru-RU" sz="2400" dirty="0">
                <a:solidFill>
                  <a:schemeClr val="tx2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is</a:t>
            </a:r>
            <a:r>
              <a:rPr lang="ru-RU" altLang="ru-RU" sz="2400" dirty="0">
                <a:solidFill>
                  <a:schemeClr val="tx2"/>
                </a:solidFill>
              </a:rPr>
              <a:t> </a:t>
            </a:r>
            <a:r>
              <a:rPr lang="en-US" altLang="ru-RU" sz="2400" dirty="0">
                <a:solidFill>
                  <a:schemeClr val="tx2"/>
                </a:solidFill>
              </a:rPr>
              <a:t>happy.</a:t>
            </a:r>
            <a:endParaRPr lang="ru-RU" altLang="ru-RU" sz="2400" dirty="0">
              <a:solidFill>
                <a:schemeClr val="tx2"/>
              </a:solidFill>
            </a:endParaRPr>
          </a:p>
          <a:p>
            <a:r>
              <a:rPr lang="ru-RU" altLang="ru-RU" sz="2400" dirty="0" err="1">
                <a:solidFill>
                  <a:schemeClr val="tx2"/>
                </a:solidFill>
              </a:rPr>
              <a:t>She</a:t>
            </a:r>
            <a:r>
              <a:rPr lang="ru-RU" altLang="ru-RU" sz="2400" dirty="0">
                <a:solidFill>
                  <a:schemeClr val="tx2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is</a:t>
            </a:r>
            <a:r>
              <a:rPr lang="ru-RU" altLang="ru-RU" sz="2400" dirty="0">
                <a:solidFill>
                  <a:schemeClr val="tx2"/>
                </a:solidFill>
              </a:rPr>
              <a:t> </a:t>
            </a:r>
            <a:r>
              <a:rPr lang="en-US" altLang="ru-RU" sz="2400" dirty="0">
                <a:solidFill>
                  <a:schemeClr val="tx2"/>
                </a:solidFill>
              </a:rPr>
              <a:t>at home.</a:t>
            </a:r>
            <a:endParaRPr lang="ru-RU" altLang="ru-RU" sz="2400" dirty="0">
              <a:solidFill>
                <a:schemeClr val="tx2"/>
              </a:solidFill>
            </a:endParaRPr>
          </a:p>
          <a:p>
            <a:r>
              <a:rPr lang="ru-RU" altLang="ru-RU" sz="2400" dirty="0" err="1">
                <a:solidFill>
                  <a:schemeClr val="tx2"/>
                </a:solidFill>
              </a:rPr>
              <a:t>They</a:t>
            </a:r>
            <a:r>
              <a:rPr lang="ru-RU" altLang="ru-RU" sz="2400" dirty="0">
                <a:solidFill>
                  <a:schemeClr val="tx2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are</a:t>
            </a:r>
            <a:r>
              <a:rPr lang="ru-RU" altLang="ru-RU" sz="2400" dirty="0">
                <a:solidFill>
                  <a:schemeClr val="tx2"/>
                </a:solidFill>
              </a:rPr>
              <a:t> </a:t>
            </a:r>
            <a:r>
              <a:rPr lang="en-US" altLang="ru-RU" sz="2400" dirty="0">
                <a:solidFill>
                  <a:schemeClr val="tx2"/>
                </a:solidFill>
              </a:rPr>
              <a:t>famous.</a:t>
            </a:r>
            <a:endParaRPr lang="ru-RU" altLang="ru-RU" sz="2400" dirty="0">
              <a:solidFill>
                <a:schemeClr val="tx2"/>
              </a:solidFill>
            </a:endParaRPr>
          </a:p>
          <a:p>
            <a:r>
              <a:rPr lang="en-US" altLang="ru-RU" sz="2400" dirty="0">
                <a:solidFill>
                  <a:schemeClr val="tx2"/>
                </a:solidFill>
              </a:rPr>
              <a:t>It </a:t>
            </a:r>
            <a:r>
              <a:rPr lang="ru-RU" altLang="ru-RU" sz="2400" dirty="0" err="1">
                <a:solidFill>
                  <a:schemeClr val="hlink"/>
                </a:solidFill>
              </a:rPr>
              <a:t>is</a:t>
            </a:r>
            <a:r>
              <a:rPr lang="ru-RU" altLang="ru-RU" sz="2400" dirty="0">
                <a:solidFill>
                  <a:schemeClr val="tx2"/>
                </a:solidFill>
              </a:rPr>
              <a:t> </a:t>
            </a:r>
            <a:r>
              <a:rPr lang="en-US" sz="2400" dirty="0"/>
              <a:t>delicious.</a:t>
            </a:r>
            <a:endParaRPr lang="ru-RU" sz="2400" dirty="0"/>
          </a:p>
          <a:p>
            <a:endParaRPr lang="ru-RU" sz="24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27107" y="2160589"/>
            <a:ext cx="6420051" cy="3880773"/>
          </a:xfrm>
        </p:spPr>
        <p:txBody>
          <a:bodyPr>
            <a:noAutofit/>
          </a:bodyPr>
          <a:lstStyle/>
          <a:p>
            <a:endParaRPr lang="ru-RU" sz="24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altLang="ru-RU" sz="4400" dirty="0">
                <a:solidFill>
                  <a:schemeClr val="tx2"/>
                </a:solidFill>
              </a:rPr>
              <a:t/>
            </a:r>
            <a:br>
              <a:rPr lang="ru-RU" altLang="ru-RU" sz="4400" dirty="0">
                <a:solidFill>
                  <a:schemeClr val="tx2"/>
                </a:solidFill>
              </a:rPr>
            </a:br>
            <a:r>
              <a:rPr lang="ru-RU" altLang="ru-RU" sz="2400" dirty="0">
                <a:solidFill>
                  <a:schemeClr val="tx2"/>
                </a:solidFill>
              </a:rPr>
              <a:t/>
            </a:r>
            <a:br>
              <a:rPr lang="ru-RU" altLang="ru-RU" sz="2400" dirty="0">
                <a:solidFill>
                  <a:schemeClr val="tx2"/>
                </a:solidFill>
              </a:rPr>
            </a:br>
            <a:endParaRPr lang="en-US" altLang="ru-RU" sz="2400" dirty="0" smtClean="0">
              <a:solidFill>
                <a:schemeClr val="tx2"/>
              </a:solidFill>
            </a:endParaRPr>
          </a:p>
          <a:p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90810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92D050"/>
                </a:solidFill>
              </a:rPr>
              <a:t>Составьте отрицательные предложения</a:t>
            </a:r>
            <a:br>
              <a:rPr lang="ru-RU" b="1" dirty="0" smtClean="0">
                <a:solidFill>
                  <a:srgbClr val="92D050"/>
                </a:solidFill>
              </a:rPr>
            </a:br>
            <a:r>
              <a:rPr lang="en-US" b="1" dirty="0" smtClean="0">
                <a:solidFill>
                  <a:srgbClr val="92D050"/>
                </a:solidFill>
              </a:rPr>
              <a:t>Make up negative sentences</a:t>
            </a:r>
            <a:r>
              <a:rPr lang="kk-KZ" b="1" dirty="0" smtClean="0">
                <a:solidFill>
                  <a:srgbClr val="92D050"/>
                </a:solidFill>
              </a:rPr>
              <a:t/>
            </a:r>
            <a:br>
              <a:rPr lang="kk-KZ" b="1" dirty="0" smtClean="0">
                <a:solidFill>
                  <a:srgbClr val="92D050"/>
                </a:solidFill>
              </a:rPr>
            </a:br>
            <a:r>
              <a:rPr lang="kk-KZ" b="1" dirty="0" smtClean="0">
                <a:solidFill>
                  <a:srgbClr val="92D050"/>
                </a:solidFill>
              </a:rPr>
              <a:t>Болымсыз сөйлемдерді құрастырыңыз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altLang="ru-RU" sz="2400" dirty="0" smtClean="0">
                <a:solidFill>
                  <a:schemeClr val="tx2"/>
                </a:solidFill>
              </a:rPr>
              <a:t>I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am</a:t>
            </a:r>
            <a:r>
              <a:rPr lang="ru-RU" altLang="ru-RU" sz="2400" dirty="0" smtClean="0">
                <a:solidFill>
                  <a:schemeClr val="hlink"/>
                </a:solidFill>
              </a:rPr>
              <a:t> </a:t>
            </a:r>
            <a:r>
              <a:rPr lang="en-US" altLang="ru-RU" sz="2400" dirty="0" smtClean="0">
                <a:solidFill>
                  <a:schemeClr val="tx1"/>
                </a:solidFill>
              </a:rPr>
              <a:t>tired</a:t>
            </a:r>
            <a:r>
              <a:rPr lang="ru-RU" altLang="ru-RU" sz="2400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altLang="ru-RU" sz="2400" dirty="0" err="1" smtClean="0">
                <a:solidFill>
                  <a:schemeClr val="tx2"/>
                </a:solidFill>
              </a:rPr>
              <a:t>You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are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right</a:t>
            </a:r>
            <a:r>
              <a:rPr lang="ru-RU" altLang="ru-RU" sz="2400" dirty="0" smtClean="0">
                <a:solidFill>
                  <a:schemeClr val="tx2"/>
                </a:solidFill>
              </a:rPr>
              <a:t>.</a:t>
            </a:r>
            <a:endParaRPr lang="en-US" altLang="ru-RU" sz="2400" dirty="0" smtClean="0">
              <a:solidFill>
                <a:schemeClr val="tx2"/>
              </a:solidFill>
            </a:endParaRPr>
          </a:p>
          <a:p>
            <a:r>
              <a:rPr lang="ru-RU" altLang="ru-RU" sz="2400" dirty="0" err="1" smtClean="0">
                <a:solidFill>
                  <a:schemeClr val="tx2"/>
                </a:solidFill>
              </a:rPr>
              <a:t>We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are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</a:rPr>
              <a:t>friends</a:t>
            </a:r>
            <a:r>
              <a:rPr lang="ru-RU" altLang="ru-RU" sz="2400" dirty="0" smtClean="0">
                <a:solidFill>
                  <a:schemeClr val="tx2"/>
                </a:solidFill>
              </a:rPr>
              <a:t>.</a:t>
            </a:r>
          </a:p>
          <a:p>
            <a:r>
              <a:rPr lang="ru-RU" altLang="ru-RU" sz="2400" dirty="0" err="1" smtClean="0">
                <a:solidFill>
                  <a:schemeClr val="tx2"/>
                </a:solidFill>
              </a:rPr>
              <a:t>He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is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happy.</a:t>
            </a:r>
            <a:endParaRPr lang="ru-RU" altLang="ru-RU" sz="2400" dirty="0" smtClean="0">
              <a:solidFill>
                <a:schemeClr val="tx2"/>
              </a:solidFill>
            </a:endParaRPr>
          </a:p>
          <a:p>
            <a:r>
              <a:rPr lang="ru-RU" altLang="ru-RU" sz="2400" dirty="0" err="1" smtClean="0">
                <a:solidFill>
                  <a:schemeClr val="tx2"/>
                </a:solidFill>
              </a:rPr>
              <a:t>She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is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at home.</a:t>
            </a:r>
            <a:endParaRPr lang="ru-RU" altLang="ru-RU" sz="2400" dirty="0" smtClean="0">
              <a:solidFill>
                <a:schemeClr val="tx2"/>
              </a:solidFill>
            </a:endParaRPr>
          </a:p>
          <a:p>
            <a:r>
              <a:rPr lang="ru-RU" altLang="ru-RU" sz="2400" dirty="0" err="1" smtClean="0">
                <a:solidFill>
                  <a:schemeClr val="tx2"/>
                </a:solidFill>
              </a:rPr>
              <a:t>They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are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famous.</a:t>
            </a:r>
            <a:endParaRPr lang="ru-RU" altLang="ru-RU" sz="2400" dirty="0" smtClean="0">
              <a:solidFill>
                <a:schemeClr val="tx2"/>
              </a:solidFill>
            </a:endParaRPr>
          </a:p>
          <a:p>
            <a:r>
              <a:rPr lang="en-US" altLang="ru-RU" sz="2400" dirty="0" smtClean="0">
                <a:solidFill>
                  <a:schemeClr val="tx2"/>
                </a:solidFill>
              </a:rPr>
              <a:t>It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is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smtClean="0"/>
              <a:t>delicious.</a:t>
            </a:r>
            <a:endParaRPr lang="ru-RU" sz="2400" dirty="0" smtClean="0"/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92172" y="2160589"/>
            <a:ext cx="7216726" cy="3880773"/>
          </a:xfrm>
        </p:spPr>
        <p:txBody>
          <a:bodyPr>
            <a:normAutofit/>
          </a:bodyPr>
          <a:lstStyle/>
          <a:p>
            <a:r>
              <a:rPr lang="ru-RU" altLang="ru-RU" sz="2400" dirty="0" smtClean="0">
                <a:solidFill>
                  <a:schemeClr val="tx2"/>
                </a:solidFill>
              </a:rPr>
              <a:t>I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am</a:t>
            </a:r>
            <a:r>
              <a:rPr lang="ru-RU" altLang="ru-RU" sz="2400" dirty="0" smtClean="0">
                <a:solidFill>
                  <a:schemeClr val="hlink"/>
                </a:solidFill>
              </a:rPr>
              <a:t> </a:t>
            </a:r>
            <a:r>
              <a:rPr lang="en-US" altLang="ru-RU" sz="2400" dirty="0" smtClean="0">
                <a:solidFill>
                  <a:schemeClr val="accent5"/>
                </a:solidFill>
              </a:rPr>
              <a:t>not</a:t>
            </a:r>
            <a:r>
              <a:rPr lang="ru-RU" altLang="ru-RU" sz="2400" dirty="0" smtClean="0">
                <a:solidFill>
                  <a:schemeClr val="accent5"/>
                </a:solidFill>
              </a:rPr>
              <a:t> </a:t>
            </a:r>
            <a:r>
              <a:rPr lang="en-US" altLang="ru-RU" sz="2400" dirty="0" smtClean="0">
                <a:solidFill>
                  <a:schemeClr val="tx1"/>
                </a:solidFill>
              </a:rPr>
              <a:t>tired</a:t>
            </a:r>
            <a:r>
              <a:rPr lang="ru-RU" altLang="ru-RU" sz="2400" dirty="0" smtClean="0">
                <a:solidFill>
                  <a:schemeClr val="tx1"/>
                </a:solidFill>
              </a:rPr>
              <a:t>.</a:t>
            </a:r>
            <a:r>
              <a:rPr lang="en-US" altLang="ru-RU" sz="2400" dirty="0" smtClean="0">
                <a:solidFill>
                  <a:schemeClr val="tx1"/>
                </a:solidFill>
              </a:rPr>
              <a:t> – </a:t>
            </a:r>
            <a:r>
              <a:rPr lang="en-US" altLang="ru-RU" sz="2400" b="1" dirty="0" smtClean="0">
                <a:solidFill>
                  <a:schemeClr val="tx1"/>
                </a:solidFill>
              </a:rPr>
              <a:t>I’m not </a:t>
            </a:r>
            <a:r>
              <a:rPr lang="en-US" altLang="ru-RU" sz="2400" dirty="0" smtClean="0">
                <a:solidFill>
                  <a:schemeClr val="tx1"/>
                </a:solidFill>
              </a:rPr>
              <a:t>tired.</a:t>
            </a:r>
            <a:endParaRPr lang="ru-RU" altLang="ru-RU" sz="2400" dirty="0" smtClean="0">
              <a:solidFill>
                <a:schemeClr val="tx1"/>
              </a:solidFill>
            </a:endParaRPr>
          </a:p>
          <a:p>
            <a:r>
              <a:rPr lang="ru-RU" altLang="ru-RU" sz="2400" dirty="0" err="1" smtClean="0">
                <a:solidFill>
                  <a:schemeClr val="tx2"/>
                </a:solidFill>
              </a:rPr>
              <a:t>You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are</a:t>
            </a:r>
            <a:r>
              <a:rPr lang="en-US" altLang="ru-RU" sz="2400" dirty="0" smtClean="0">
                <a:solidFill>
                  <a:schemeClr val="hlink"/>
                </a:solidFill>
              </a:rPr>
              <a:t> </a:t>
            </a:r>
            <a:r>
              <a:rPr lang="en-US" altLang="ru-RU" sz="2400" dirty="0" smtClean="0">
                <a:solidFill>
                  <a:schemeClr val="accent5"/>
                </a:solidFill>
              </a:rPr>
              <a:t>not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right</a:t>
            </a:r>
            <a:r>
              <a:rPr lang="ru-RU" altLang="ru-RU" sz="2400" dirty="0" smtClean="0">
                <a:solidFill>
                  <a:schemeClr val="tx2"/>
                </a:solidFill>
              </a:rPr>
              <a:t>.</a:t>
            </a:r>
            <a:r>
              <a:rPr lang="en-US" altLang="ru-RU" sz="2400" dirty="0" smtClean="0">
                <a:solidFill>
                  <a:schemeClr val="tx2"/>
                </a:solidFill>
              </a:rPr>
              <a:t> – You </a:t>
            </a:r>
            <a:r>
              <a:rPr lang="en-US" altLang="ru-RU" sz="2400" b="1" dirty="0" smtClean="0">
                <a:solidFill>
                  <a:schemeClr val="tx2"/>
                </a:solidFill>
              </a:rPr>
              <a:t>aren’t</a:t>
            </a:r>
            <a:r>
              <a:rPr lang="en-US" altLang="ru-RU" sz="2400" dirty="0" smtClean="0">
                <a:solidFill>
                  <a:schemeClr val="tx2"/>
                </a:solidFill>
              </a:rPr>
              <a:t> right</a:t>
            </a:r>
          </a:p>
          <a:p>
            <a:r>
              <a:rPr lang="ru-RU" altLang="ru-RU" sz="2400" dirty="0" err="1" smtClean="0">
                <a:solidFill>
                  <a:schemeClr val="tx2"/>
                </a:solidFill>
              </a:rPr>
              <a:t>We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are</a:t>
            </a:r>
            <a:r>
              <a:rPr lang="en-US" altLang="ru-RU" sz="2400" dirty="0" smtClean="0">
                <a:solidFill>
                  <a:schemeClr val="hlink"/>
                </a:solidFill>
              </a:rPr>
              <a:t> </a:t>
            </a:r>
            <a:r>
              <a:rPr lang="en-US" altLang="ru-RU" sz="2400" dirty="0" smtClean="0">
                <a:solidFill>
                  <a:schemeClr val="accent5"/>
                </a:solidFill>
              </a:rPr>
              <a:t>not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</a:rPr>
              <a:t>friends</a:t>
            </a:r>
            <a:r>
              <a:rPr lang="ru-RU" altLang="ru-RU" sz="2400" dirty="0" smtClean="0">
                <a:solidFill>
                  <a:schemeClr val="tx2"/>
                </a:solidFill>
              </a:rPr>
              <a:t>.</a:t>
            </a:r>
            <a:r>
              <a:rPr lang="en-US" altLang="ru-RU" sz="2400" dirty="0" smtClean="0">
                <a:solidFill>
                  <a:schemeClr val="tx2"/>
                </a:solidFill>
              </a:rPr>
              <a:t>- </a:t>
            </a:r>
            <a:r>
              <a:rPr lang="ru-RU" altLang="ru-RU" sz="2400" dirty="0" err="1" smtClean="0">
                <a:solidFill>
                  <a:schemeClr val="tx2"/>
                </a:solidFill>
              </a:rPr>
              <a:t>We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tx1"/>
                </a:solidFill>
              </a:rPr>
              <a:t>ar</a:t>
            </a:r>
            <a:r>
              <a:rPr lang="en-US" altLang="ru-RU" sz="2400" b="1" dirty="0" err="1" smtClean="0">
                <a:solidFill>
                  <a:schemeClr val="tx1"/>
                </a:solidFill>
              </a:rPr>
              <a:t>en’t</a:t>
            </a:r>
            <a:r>
              <a:rPr lang="ru-RU" altLang="ru-RU" sz="2400" b="1" dirty="0" smtClean="0">
                <a:solidFill>
                  <a:schemeClr val="tx1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</a:rPr>
              <a:t>friends</a:t>
            </a:r>
            <a:r>
              <a:rPr lang="ru-RU" altLang="ru-RU" sz="2400" dirty="0" smtClean="0">
                <a:solidFill>
                  <a:schemeClr val="tx2"/>
                </a:solidFill>
              </a:rPr>
              <a:t>.</a:t>
            </a:r>
          </a:p>
          <a:p>
            <a:r>
              <a:rPr lang="ru-RU" altLang="ru-RU" sz="2400" dirty="0" err="1" smtClean="0">
                <a:solidFill>
                  <a:schemeClr val="tx2"/>
                </a:solidFill>
              </a:rPr>
              <a:t>He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is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altLang="ru-RU" sz="2400" dirty="0" smtClean="0">
                <a:solidFill>
                  <a:schemeClr val="accent5"/>
                </a:solidFill>
              </a:rPr>
              <a:t>not</a:t>
            </a:r>
            <a:r>
              <a:rPr lang="ru-RU" altLang="ru-RU" sz="2400" dirty="0" smtClean="0">
                <a:solidFill>
                  <a:schemeClr val="accent5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happy. - </a:t>
            </a:r>
            <a:r>
              <a:rPr lang="ru-RU" altLang="ru-RU" sz="2400" dirty="0" err="1" smtClean="0">
                <a:solidFill>
                  <a:schemeClr val="tx2"/>
                </a:solidFill>
              </a:rPr>
              <a:t>He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tx1"/>
                </a:solidFill>
              </a:rPr>
              <a:t>is</a:t>
            </a:r>
            <a:r>
              <a:rPr lang="en-US" altLang="ru-RU" sz="2400" b="1" dirty="0" err="1" smtClean="0">
                <a:solidFill>
                  <a:schemeClr val="tx1"/>
                </a:solidFill>
              </a:rPr>
              <a:t>n’t</a:t>
            </a:r>
            <a:r>
              <a:rPr lang="ru-RU" altLang="ru-RU" sz="2400" b="1" dirty="0" smtClean="0">
                <a:solidFill>
                  <a:schemeClr val="tx1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happy. </a:t>
            </a:r>
            <a:endParaRPr lang="ru-RU" altLang="ru-RU" sz="2400" dirty="0" smtClean="0">
              <a:solidFill>
                <a:schemeClr val="tx2"/>
              </a:solidFill>
            </a:endParaRPr>
          </a:p>
          <a:p>
            <a:r>
              <a:rPr lang="ru-RU" altLang="ru-RU" sz="2400" dirty="0" err="1" smtClean="0">
                <a:solidFill>
                  <a:schemeClr val="tx2"/>
                </a:solidFill>
              </a:rPr>
              <a:t>She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is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altLang="ru-RU" sz="2400" dirty="0" smtClean="0">
                <a:solidFill>
                  <a:schemeClr val="accent5"/>
                </a:solidFill>
              </a:rPr>
              <a:t>not</a:t>
            </a:r>
            <a:r>
              <a:rPr lang="ru-RU" altLang="ru-RU" sz="2400" dirty="0" smtClean="0">
                <a:solidFill>
                  <a:schemeClr val="accent5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at home.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</a:rPr>
              <a:t>She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tx1"/>
                </a:solidFill>
              </a:rPr>
              <a:t>is</a:t>
            </a:r>
            <a:r>
              <a:rPr lang="en-US" altLang="ru-RU" sz="2400" b="1" dirty="0" err="1" smtClean="0">
                <a:solidFill>
                  <a:schemeClr val="tx1"/>
                </a:solidFill>
              </a:rPr>
              <a:t>n’t</a:t>
            </a:r>
            <a:r>
              <a:rPr lang="ru-RU" altLang="ru-RU" sz="2400" b="1" dirty="0" smtClean="0">
                <a:solidFill>
                  <a:schemeClr val="tx1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at home</a:t>
            </a:r>
            <a:endParaRPr lang="ru-RU" altLang="ru-RU" sz="2400" dirty="0" smtClean="0">
              <a:solidFill>
                <a:schemeClr val="tx2"/>
              </a:solidFill>
            </a:endParaRPr>
          </a:p>
          <a:p>
            <a:r>
              <a:rPr lang="ru-RU" altLang="ru-RU" sz="2400" dirty="0" err="1" smtClean="0">
                <a:solidFill>
                  <a:schemeClr val="tx2"/>
                </a:solidFill>
              </a:rPr>
              <a:t>They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are</a:t>
            </a:r>
            <a:r>
              <a:rPr lang="en-US" altLang="ru-RU" sz="2400" dirty="0" smtClean="0">
                <a:solidFill>
                  <a:schemeClr val="hlink"/>
                </a:solidFill>
              </a:rPr>
              <a:t> </a:t>
            </a:r>
            <a:r>
              <a:rPr lang="en-US" altLang="ru-RU" sz="2400" dirty="0" smtClean="0">
                <a:solidFill>
                  <a:schemeClr val="accent5"/>
                </a:solidFill>
              </a:rPr>
              <a:t>not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famous.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</a:rPr>
              <a:t>They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tx1"/>
                </a:solidFill>
              </a:rPr>
              <a:t>are</a:t>
            </a:r>
            <a:r>
              <a:rPr lang="en-US" altLang="ru-RU" sz="2400" b="1" dirty="0" err="1" smtClean="0">
                <a:solidFill>
                  <a:schemeClr val="tx1"/>
                </a:solidFill>
              </a:rPr>
              <a:t>n’t</a:t>
            </a:r>
            <a:r>
              <a:rPr lang="ru-RU" altLang="ru-RU" sz="2400" b="1" dirty="0" smtClean="0">
                <a:solidFill>
                  <a:schemeClr val="tx1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famous.</a:t>
            </a:r>
            <a:endParaRPr lang="ru-RU" altLang="ru-RU" sz="2400" dirty="0" smtClean="0">
              <a:solidFill>
                <a:schemeClr val="tx2"/>
              </a:solidFill>
            </a:endParaRPr>
          </a:p>
          <a:p>
            <a:r>
              <a:rPr lang="en-US" altLang="ru-RU" sz="2400" dirty="0" smtClean="0">
                <a:solidFill>
                  <a:schemeClr val="tx2"/>
                </a:solidFill>
              </a:rPr>
              <a:t>It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is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altLang="ru-RU" sz="2400" dirty="0" smtClean="0">
                <a:solidFill>
                  <a:schemeClr val="accent5"/>
                </a:solidFill>
              </a:rPr>
              <a:t>not</a:t>
            </a:r>
            <a:r>
              <a:rPr lang="ru-RU" altLang="ru-RU" sz="2400" dirty="0" smtClean="0">
                <a:solidFill>
                  <a:schemeClr val="accent5"/>
                </a:solidFill>
              </a:rPr>
              <a:t> </a:t>
            </a:r>
            <a:r>
              <a:rPr lang="en-US" sz="2400" dirty="0" smtClean="0"/>
              <a:t>delicious. </a:t>
            </a:r>
            <a:r>
              <a:rPr lang="en-US" altLang="ru-RU" sz="2400" dirty="0" smtClean="0">
                <a:solidFill>
                  <a:schemeClr val="tx2"/>
                </a:solidFill>
              </a:rPr>
              <a:t>It </a:t>
            </a:r>
            <a:r>
              <a:rPr lang="ru-RU" altLang="ru-RU" sz="2400" b="1" dirty="0" err="1" smtClean="0">
                <a:solidFill>
                  <a:schemeClr val="tx1"/>
                </a:solidFill>
              </a:rPr>
              <a:t>is</a:t>
            </a:r>
            <a:r>
              <a:rPr lang="en-US" altLang="ru-RU" sz="2400" b="1" dirty="0" err="1" smtClean="0">
                <a:solidFill>
                  <a:schemeClr val="tx1"/>
                </a:solidFill>
              </a:rPr>
              <a:t>n’t</a:t>
            </a:r>
            <a:r>
              <a:rPr lang="ru-RU" altLang="ru-RU" sz="2400" b="1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/>
              <a:t>delicious. </a:t>
            </a:r>
            <a:endParaRPr lang="ru-RU" sz="24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91636" y="445971"/>
            <a:ext cx="8596668" cy="1325077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92D050"/>
                </a:solidFill>
              </a:rPr>
              <a:t>Составьте вопросительные предложения</a:t>
            </a:r>
            <a:r>
              <a:rPr lang="en-US" sz="2400" b="1" dirty="0" smtClean="0">
                <a:solidFill>
                  <a:srgbClr val="92D050"/>
                </a:solidFill>
              </a:rPr>
              <a:t/>
            </a:r>
            <a:br>
              <a:rPr lang="en-US" sz="2400" b="1" dirty="0" smtClean="0">
                <a:solidFill>
                  <a:srgbClr val="92D050"/>
                </a:solidFill>
              </a:rPr>
            </a:br>
            <a:r>
              <a:rPr lang="en-US" sz="2400" b="1" dirty="0" smtClean="0">
                <a:solidFill>
                  <a:srgbClr val="92D050"/>
                </a:solidFill>
              </a:rPr>
              <a:t>Make up questions</a:t>
            </a:r>
            <a:r>
              <a:rPr lang="kk-KZ" sz="2400" b="1" dirty="0" smtClean="0">
                <a:solidFill>
                  <a:srgbClr val="92D050"/>
                </a:solidFill>
              </a:rPr>
              <a:t/>
            </a:r>
            <a:br>
              <a:rPr lang="kk-KZ" sz="2400" b="1" dirty="0" smtClean="0">
                <a:solidFill>
                  <a:srgbClr val="92D050"/>
                </a:solidFill>
              </a:rPr>
            </a:br>
            <a:r>
              <a:rPr lang="kk-KZ" sz="2400" b="1" dirty="0" smtClean="0">
                <a:solidFill>
                  <a:srgbClr val="92D050"/>
                </a:solidFill>
              </a:rPr>
              <a:t>Сұраулы сөйлемдерді құрастырыңыз</a:t>
            </a:r>
            <a:endParaRPr lang="ru-RU" sz="2400" b="1" dirty="0">
              <a:solidFill>
                <a:srgbClr val="92D05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3249773" cy="3880772"/>
          </a:xfrm>
        </p:spPr>
        <p:txBody>
          <a:bodyPr>
            <a:noAutofit/>
          </a:bodyPr>
          <a:lstStyle/>
          <a:p>
            <a:r>
              <a:rPr lang="ru-RU" altLang="ru-RU" sz="2400" dirty="0">
                <a:solidFill>
                  <a:schemeClr val="tx2"/>
                </a:solidFill>
              </a:rPr>
              <a:t>I </a:t>
            </a:r>
            <a:r>
              <a:rPr lang="ru-RU" altLang="ru-RU" sz="2400" dirty="0" err="1">
                <a:solidFill>
                  <a:schemeClr val="hlink"/>
                </a:solidFill>
              </a:rPr>
              <a:t>am</a:t>
            </a:r>
            <a:r>
              <a:rPr lang="ru-RU" altLang="ru-RU" sz="2400" dirty="0">
                <a:solidFill>
                  <a:schemeClr val="hlink"/>
                </a:solidFill>
              </a:rPr>
              <a:t> </a:t>
            </a:r>
            <a:r>
              <a:rPr lang="en-US" altLang="ru-RU" sz="2400" dirty="0">
                <a:solidFill>
                  <a:schemeClr val="tx1"/>
                </a:solidFill>
              </a:rPr>
              <a:t>tired</a:t>
            </a:r>
            <a:r>
              <a:rPr lang="ru-RU" altLang="ru-RU" sz="2400" dirty="0">
                <a:solidFill>
                  <a:schemeClr val="tx1"/>
                </a:solidFill>
              </a:rPr>
              <a:t>.</a:t>
            </a:r>
          </a:p>
          <a:p>
            <a:r>
              <a:rPr lang="ru-RU" altLang="ru-RU" sz="2400" dirty="0" err="1">
                <a:solidFill>
                  <a:schemeClr val="tx2"/>
                </a:solidFill>
              </a:rPr>
              <a:t>You</a:t>
            </a:r>
            <a:r>
              <a:rPr lang="ru-RU" altLang="ru-RU" sz="2400" dirty="0">
                <a:solidFill>
                  <a:schemeClr val="tx2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are</a:t>
            </a:r>
            <a:r>
              <a:rPr lang="ru-RU" altLang="ru-RU" sz="2400" dirty="0">
                <a:solidFill>
                  <a:schemeClr val="tx2"/>
                </a:solidFill>
              </a:rPr>
              <a:t> </a:t>
            </a:r>
            <a:r>
              <a:rPr lang="en-US" altLang="ru-RU" sz="2400" dirty="0">
                <a:solidFill>
                  <a:schemeClr val="tx2"/>
                </a:solidFill>
              </a:rPr>
              <a:t>right</a:t>
            </a:r>
            <a:r>
              <a:rPr lang="ru-RU" altLang="ru-RU" sz="2400" dirty="0">
                <a:solidFill>
                  <a:schemeClr val="tx2"/>
                </a:solidFill>
              </a:rPr>
              <a:t>.</a:t>
            </a:r>
            <a:endParaRPr lang="en-US" altLang="ru-RU" sz="2400" dirty="0">
              <a:solidFill>
                <a:schemeClr val="tx2"/>
              </a:solidFill>
            </a:endParaRPr>
          </a:p>
          <a:p>
            <a:r>
              <a:rPr lang="ru-RU" altLang="ru-RU" sz="2400" dirty="0" err="1">
                <a:solidFill>
                  <a:schemeClr val="tx2"/>
                </a:solidFill>
              </a:rPr>
              <a:t>We</a:t>
            </a:r>
            <a:r>
              <a:rPr lang="ru-RU" altLang="ru-RU" sz="2400" dirty="0">
                <a:solidFill>
                  <a:schemeClr val="tx2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are</a:t>
            </a:r>
            <a:r>
              <a:rPr lang="ru-RU" altLang="ru-RU" sz="2400" dirty="0">
                <a:solidFill>
                  <a:schemeClr val="tx2"/>
                </a:solidFill>
              </a:rPr>
              <a:t> </a:t>
            </a:r>
            <a:r>
              <a:rPr lang="ru-RU" altLang="ru-RU" sz="2400" dirty="0" err="1">
                <a:solidFill>
                  <a:schemeClr val="tx2"/>
                </a:solidFill>
              </a:rPr>
              <a:t>friends</a:t>
            </a:r>
            <a:r>
              <a:rPr lang="ru-RU" altLang="ru-RU" sz="2400" dirty="0">
                <a:solidFill>
                  <a:schemeClr val="tx2"/>
                </a:solidFill>
              </a:rPr>
              <a:t>.</a:t>
            </a:r>
          </a:p>
          <a:p>
            <a:r>
              <a:rPr lang="ru-RU" altLang="ru-RU" sz="2400" dirty="0" err="1">
                <a:solidFill>
                  <a:schemeClr val="tx2"/>
                </a:solidFill>
              </a:rPr>
              <a:t>He</a:t>
            </a:r>
            <a:r>
              <a:rPr lang="ru-RU" altLang="ru-RU" sz="2400" dirty="0">
                <a:solidFill>
                  <a:schemeClr val="tx2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is</a:t>
            </a:r>
            <a:r>
              <a:rPr lang="ru-RU" altLang="ru-RU" sz="2400" dirty="0">
                <a:solidFill>
                  <a:schemeClr val="tx2"/>
                </a:solidFill>
              </a:rPr>
              <a:t> </a:t>
            </a:r>
            <a:r>
              <a:rPr lang="en-US" altLang="ru-RU" sz="2400" dirty="0">
                <a:solidFill>
                  <a:schemeClr val="tx2"/>
                </a:solidFill>
              </a:rPr>
              <a:t>happy.</a:t>
            </a:r>
            <a:endParaRPr lang="ru-RU" altLang="ru-RU" sz="2400" dirty="0">
              <a:solidFill>
                <a:schemeClr val="tx2"/>
              </a:solidFill>
            </a:endParaRPr>
          </a:p>
          <a:p>
            <a:r>
              <a:rPr lang="ru-RU" altLang="ru-RU" sz="2400" dirty="0" err="1">
                <a:solidFill>
                  <a:schemeClr val="tx2"/>
                </a:solidFill>
              </a:rPr>
              <a:t>She</a:t>
            </a:r>
            <a:r>
              <a:rPr lang="ru-RU" altLang="ru-RU" sz="2400" dirty="0">
                <a:solidFill>
                  <a:schemeClr val="tx2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is</a:t>
            </a:r>
            <a:r>
              <a:rPr lang="ru-RU" altLang="ru-RU" sz="2400" dirty="0">
                <a:solidFill>
                  <a:schemeClr val="tx2"/>
                </a:solidFill>
              </a:rPr>
              <a:t> </a:t>
            </a:r>
            <a:r>
              <a:rPr lang="en-US" altLang="ru-RU" sz="2400" dirty="0">
                <a:solidFill>
                  <a:schemeClr val="tx2"/>
                </a:solidFill>
              </a:rPr>
              <a:t>at home.</a:t>
            </a:r>
            <a:endParaRPr lang="ru-RU" altLang="ru-RU" sz="2400" dirty="0">
              <a:solidFill>
                <a:schemeClr val="tx2"/>
              </a:solidFill>
            </a:endParaRPr>
          </a:p>
          <a:p>
            <a:r>
              <a:rPr lang="ru-RU" altLang="ru-RU" sz="2400" dirty="0" err="1">
                <a:solidFill>
                  <a:schemeClr val="tx2"/>
                </a:solidFill>
              </a:rPr>
              <a:t>They</a:t>
            </a:r>
            <a:r>
              <a:rPr lang="ru-RU" altLang="ru-RU" sz="2400" dirty="0">
                <a:solidFill>
                  <a:schemeClr val="tx2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are</a:t>
            </a:r>
            <a:r>
              <a:rPr lang="ru-RU" altLang="ru-RU" sz="2400" dirty="0">
                <a:solidFill>
                  <a:schemeClr val="tx2"/>
                </a:solidFill>
              </a:rPr>
              <a:t> </a:t>
            </a:r>
            <a:r>
              <a:rPr lang="en-US" altLang="ru-RU" sz="2400" dirty="0">
                <a:solidFill>
                  <a:schemeClr val="tx2"/>
                </a:solidFill>
              </a:rPr>
              <a:t>famous.</a:t>
            </a:r>
            <a:endParaRPr lang="ru-RU" altLang="ru-RU" sz="2400" dirty="0">
              <a:solidFill>
                <a:schemeClr val="tx2"/>
              </a:solidFill>
            </a:endParaRPr>
          </a:p>
          <a:p>
            <a:r>
              <a:rPr lang="en-US" altLang="ru-RU" sz="2400" dirty="0">
                <a:solidFill>
                  <a:schemeClr val="tx2"/>
                </a:solidFill>
              </a:rPr>
              <a:t>It </a:t>
            </a:r>
            <a:r>
              <a:rPr lang="ru-RU" altLang="ru-RU" sz="2400" dirty="0" err="1">
                <a:solidFill>
                  <a:schemeClr val="hlink"/>
                </a:solidFill>
              </a:rPr>
              <a:t>is</a:t>
            </a:r>
            <a:r>
              <a:rPr lang="ru-RU" altLang="ru-RU" sz="2400" dirty="0">
                <a:solidFill>
                  <a:schemeClr val="tx2"/>
                </a:solidFill>
              </a:rPr>
              <a:t> </a:t>
            </a:r>
            <a:r>
              <a:rPr lang="en-US" sz="2400" dirty="0"/>
              <a:t>delicious.</a:t>
            </a:r>
            <a:endParaRPr lang="ru-RU" sz="2400" dirty="0"/>
          </a:p>
          <a:p>
            <a:endParaRPr lang="ru-RU" sz="24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724976" y="2136242"/>
            <a:ext cx="7796464" cy="3880773"/>
          </a:xfrm>
        </p:spPr>
        <p:txBody>
          <a:bodyPr>
            <a:noAutofit/>
          </a:bodyPr>
          <a:lstStyle/>
          <a:p>
            <a:endParaRPr lang="ru-RU" sz="24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altLang="ru-RU" sz="4400" dirty="0">
                <a:solidFill>
                  <a:schemeClr val="tx2"/>
                </a:solidFill>
              </a:rPr>
              <a:t/>
            </a:r>
            <a:br>
              <a:rPr lang="ru-RU" altLang="ru-RU" sz="4400" dirty="0">
                <a:solidFill>
                  <a:schemeClr val="tx2"/>
                </a:solidFill>
              </a:rPr>
            </a:br>
            <a:r>
              <a:rPr lang="ru-RU" altLang="ru-RU" sz="2400" dirty="0">
                <a:solidFill>
                  <a:schemeClr val="tx2"/>
                </a:solidFill>
              </a:rPr>
              <a:t/>
            </a:r>
            <a:br>
              <a:rPr lang="ru-RU" altLang="ru-RU" sz="2400" dirty="0">
                <a:solidFill>
                  <a:schemeClr val="tx2"/>
                </a:solidFill>
              </a:rPr>
            </a:br>
            <a:endParaRPr lang="en-US" altLang="ru-RU" sz="2400" dirty="0" smtClean="0">
              <a:solidFill>
                <a:schemeClr val="tx2"/>
              </a:solidFill>
            </a:endParaRPr>
          </a:p>
          <a:p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1952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47241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92D050"/>
                </a:solidFill>
              </a:rPr>
              <a:t>Составьте вопросительные предложения</a:t>
            </a:r>
            <a:r>
              <a:rPr lang="en-US" b="1" dirty="0" smtClean="0">
                <a:solidFill>
                  <a:srgbClr val="92D050"/>
                </a:solidFill>
              </a:rPr>
              <a:t/>
            </a:r>
            <a:br>
              <a:rPr lang="en-US" b="1" dirty="0" smtClean="0">
                <a:solidFill>
                  <a:srgbClr val="92D050"/>
                </a:solidFill>
              </a:rPr>
            </a:br>
            <a:r>
              <a:rPr lang="en-US" b="1" dirty="0" smtClean="0">
                <a:solidFill>
                  <a:srgbClr val="92D050"/>
                </a:solidFill>
              </a:rPr>
              <a:t>Make up questions</a:t>
            </a:r>
            <a:r>
              <a:rPr lang="kk-KZ" b="1" dirty="0" smtClean="0">
                <a:solidFill>
                  <a:srgbClr val="92D050"/>
                </a:solidFill>
              </a:rPr>
              <a:t/>
            </a:r>
            <a:br>
              <a:rPr lang="kk-KZ" b="1" dirty="0" smtClean="0">
                <a:solidFill>
                  <a:srgbClr val="92D050"/>
                </a:solidFill>
              </a:rPr>
            </a:br>
            <a:r>
              <a:rPr lang="kk-KZ" b="1" dirty="0" smtClean="0">
                <a:solidFill>
                  <a:srgbClr val="92D050"/>
                </a:solidFill>
              </a:rPr>
              <a:t>Сұраулы сөйлемдерді құрастырыңыз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77334" y="2512281"/>
            <a:ext cx="4184035" cy="3880772"/>
          </a:xfrm>
        </p:spPr>
        <p:txBody>
          <a:bodyPr>
            <a:normAutofit/>
          </a:bodyPr>
          <a:lstStyle/>
          <a:p>
            <a:r>
              <a:rPr lang="ru-RU" altLang="ru-RU" sz="2400" dirty="0" smtClean="0">
                <a:solidFill>
                  <a:schemeClr val="tx2"/>
                </a:solidFill>
              </a:rPr>
              <a:t>I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am</a:t>
            </a:r>
            <a:r>
              <a:rPr lang="ru-RU" altLang="ru-RU" sz="2400" dirty="0" smtClean="0">
                <a:solidFill>
                  <a:schemeClr val="hlink"/>
                </a:solidFill>
              </a:rPr>
              <a:t> </a:t>
            </a:r>
            <a:r>
              <a:rPr lang="en-US" altLang="ru-RU" sz="2400" dirty="0" smtClean="0">
                <a:solidFill>
                  <a:schemeClr val="tx1"/>
                </a:solidFill>
              </a:rPr>
              <a:t>tired</a:t>
            </a:r>
            <a:r>
              <a:rPr lang="ru-RU" altLang="ru-RU" sz="2400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altLang="ru-RU" sz="2400" dirty="0" err="1" smtClean="0">
                <a:solidFill>
                  <a:schemeClr val="tx2"/>
                </a:solidFill>
              </a:rPr>
              <a:t>You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are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right</a:t>
            </a:r>
            <a:r>
              <a:rPr lang="ru-RU" altLang="ru-RU" sz="2400" dirty="0" smtClean="0">
                <a:solidFill>
                  <a:schemeClr val="tx2"/>
                </a:solidFill>
              </a:rPr>
              <a:t>.</a:t>
            </a:r>
            <a:endParaRPr lang="en-US" altLang="ru-RU" sz="2400" dirty="0" smtClean="0">
              <a:solidFill>
                <a:schemeClr val="tx2"/>
              </a:solidFill>
            </a:endParaRPr>
          </a:p>
          <a:p>
            <a:r>
              <a:rPr lang="ru-RU" altLang="ru-RU" sz="2400" dirty="0" err="1" smtClean="0">
                <a:solidFill>
                  <a:schemeClr val="tx2"/>
                </a:solidFill>
              </a:rPr>
              <a:t>We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are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</a:rPr>
              <a:t>friends</a:t>
            </a:r>
            <a:r>
              <a:rPr lang="ru-RU" altLang="ru-RU" sz="2400" dirty="0" smtClean="0">
                <a:solidFill>
                  <a:schemeClr val="tx2"/>
                </a:solidFill>
              </a:rPr>
              <a:t>.</a:t>
            </a:r>
          </a:p>
          <a:p>
            <a:r>
              <a:rPr lang="ru-RU" altLang="ru-RU" sz="2400" dirty="0" err="1" smtClean="0">
                <a:solidFill>
                  <a:schemeClr val="tx2"/>
                </a:solidFill>
              </a:rPr>
              <a:t>He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is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happy.</a:t>
            </a:r>
            <a:endParaRPr lang="ru-RU" altLang="ru-RU" sz="2400" dirty="0" smtClean="0">
              <a:solidFill>
                <a:schemeClr val="tx2"/>
              </a:solidFill>
            </a:endParaRPr>
          </a:p>
          <a:p>
            <a:r>
              <a:rPr lang="ru-RU" altLang="ru-RU" sz="2400" dirty="0" err="1" smtClean="0">
                <a:solidFill>
                  <a:schemeClr val="tx2"/>
                </a:solidFill>
              </a:rPr>
              <a:t>She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is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at home.</a:t>
            </a:r>
            <a:endParaRPr lang="ru-RU" altLang="ru-RU" sz="2400" dirty="0" smtClean="0">
              <a:solidFill>
                <a:schemeClr val="tx2"/>
              </a:solidFill>
            </a:endParaRPr>
          </a:p>
          <a:p>
            <a:r>
              <a:rPr lang="ru-RU" altLang="ru-RU" sz="2400" dirty="0" err="1" smtClean="0">
                <a:solidFill>
                  <a:schemeClr val="tx2"/>
                </a:solidFill>
              </a:rPr>
              <a:t>They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are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famous.</a:t>
            </a:r>
            <a:endParaRPr lang="ru-RU" altLang="ru-RU" sz="2400" dirty="0" smtClean="0">
              <a:solidFill>
                <a:schemeClr val="tx2"/>
              </a:solidFill>
            </a:endParaRPr>
          </a:p>
          <a:p>
            <a:r>
              <a:rPr lang="en-US" altLang="ru-RU" sz="2400" dirty="0" smtClean="0">
                <a:solidFill>
                  <a:schemeClr val="tx2"/>
                </a:solidFill>
              </a:rPr>
              <a:t>It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is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smtClean="0"/>
              <a:t>delicious.</a:t>
            </a:r>
            <a:endParaRPr lang="ru-RU" sz="24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38954" y="2470078"/>
            <a:ext cx="8046720" cy="3880773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dirty="0" err="1" smtClean="0">
                <a:solidFill>
                  <a:schemeClr val="hlink"/>
                </a:solidFill>
              </a:rPr>
              <a:t>Am</a:t>
            </a:r>
            <a:r>
              <a:rPr lang="ru-RU" altLang="ru-RU" sz="2400" dirty="0" smtClean="0">
                <a:solidFill>
                  <a:schemeClr val="hlink"/>
                </a:solidFill>
              </a:rPr>
              <a:t> </a:t>
            </a:r>
            <a:r>
              <a:rPr lang="ru-RU" altLang="ru-RU" sz="2400" dirty="0" smtClean="0">
                <a:solidFill>
                  <a:schemeClr val="tx2"/>
                </a:solidFill>
              </a:rPr>
              <a:t>I </a:t>
            </a:r>
            <a:r>
              <a:rPr lang="en-US" altLang="ru-RU" sz="2400" dirty="0" smtClean="0">
                <a:solidFill>
                  <a:schemeClr val="tx1"/>
                </a:solidFill>
              </a:rPr>
              <a:t>tired? – </a:t>
            </a:r>
            <a:r>
              <a:rPr lang="en-US" sz="2400" b="1" dirty="0" smtClean="0">
                <a:solidFill>
                  <a:schemeClr val="tx1"/>
                </a:solidFill>
              </a:rPr>
              <a:t>Yes, I am./ No, I am not.</a:t>
            </a:r>
            <a:endParaRPr lang="ru-RU" sz="2400" b="1" dirty="0" smtClean="0">
              <a:solidFill>
                <a:schemeClr val="tx1"/>
              </a:solidFill>
            </a:endParaRPr>
          </a:p>
          <a:p>
            <a:r>
              <a:rPr lang="ru-RU" altLang="ru-RU" sz="2400" dirty="0" err="1" smtClean="0">
                <a:solidFill>
                  <a:schemeClr val="hlink"/>
                </a:solidFill>
              </a:rPr>
              <a:t>Are</a:t>
            </a:r>
            <a:r>
              <a:rPr lang="en-US" altLang="ru-RU" sz="2400" dirty="0" smtClean="0">
                <a:solidFill>
                  <a:schemeClr val="hlink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y</a:t>
            </a:r>
            <a:r>
              <a:rPr lang="ru-RU" altLang="ru-RU" sz="2400" dirty="0" err="1" smtClean="0">
                <a:solidFill>
                  <a:schemeClr val="tx2"/>
                </a:solidFill>
              </a:rPr>
              <a:t>ou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right? – </a:t>
            </a:r>
            <a:r>
              <a:rPr lang="en-US" sz="2400" b="1" dirty="0" smtClean="0">
                <a:solidFill>
                  <a:schemeClr val="tx1"/>
                </a:solidFill>
              </a:rPr>
              <a:t>Yes, I am./ No, I am not.</a:t>
            </a:r>
          </a:p>
          <a:p>
            <a:r>
              <a:rPr lang="ru-RU" altLang="ru-RU" sz="2400" dirty="0" err="1" smtClean="0">
                <a:solidFill>
                  <a:schemeClr val="hlink"/>
                </a:solidFill>
              </a:rPr>
              <a:t>Are</a:t>
            </a:r>
            <a:r>
              <a:rPr lang="en-US" altLang="ru-RU" sz="2400" dirty="0" smtClean="0">
                <a:solidFill>
                  <a:schemeClr val="hlink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w</a:t>
            </a:r>
            <a:r>
              <a:rPr lang="ru-RU" altLang="ru-RU" sz="2400" dirty="0" err="1" smtClean="0">
                <a:solidFill>
                  <a:schemeClr val="tx2"/>
                </a:solidFill>
              </a:rPr>
              <a:t>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</a:rPr>
              <a:t>friends</a:t>
            </a:r>
            <a:r>
              <a:rPr lang="en-US" altLang="ru-RU" sz="2400" dirty="0" smtClean="0">
                <a:solidFill>
                  <a:schemeClr val="tx2"/>
                </a:solidFill>
              </a:rPr>
              <a:t>?- </a:t>
            </a:r>
            <a:r>
              <a:rPr lang="en-US" sz="2400" b="1" dirty="0" smtClean="0">
                <a:solidFill>
                  <a:schemeClr val="tx1"/>
                </a:solidFill>
              </a:rPr>
              <a:t>Yes, we are./ No, we are not.</a:t>
            </a:r>
          </a:p>
          <a:p>
            <a:r>
              <a:rPr lang="ru-RU" altLang="ru-RU" sz="2400" dirty="0" err="1" smtClean="0">
                <a:solidFill>
                  <a:schemeClr val="hlink"/>
                </a:solidFill>
              </a:rPr>
              <a:t>Is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h</a:t>
            </a:r>
            <a:r>
              <a:rPr lang="ru-RU" altLang="ru-RU" sz="2400" dirty="0" err="1" smtClean="0">
                <a:solidFill>
                  <a:schemeClr val="tx2"/>
                </a:solidFill>
              </a:rPr>
              <a:t>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happy? - </a:t>
            </a:r>
            <a:r>
              <a:rPr lang="en-US" sz="2400" b="1" dirty="0" smtClean="0">
                <a:solidFill>
                  <a:schemeClr val="tx1"/>
                </a:solidFill>
              </a:rPr>
              <a:t>Yes, he is./ No, he is not.</a:t>
            </a:r>
            <a:endParaRPr lang="ru-RU" altLang="ru-RU" sz="2400" dirty="0" smtClean="0">
              <a:solidFill>
                <a:schemeClr val="tx2"/>
              </a:solidFill>
            </a:endParaRPr>
          </a:p>
          <a:p>
            <a:r>
              <a:rPr lang="ru-RU" altLang="ru-RU" sz="2400" dirty="0" err="1" smtClean="0">
                <a:solidFill>
                  <a:schemeClr val="hlink"/>
                </a:solidFill>
              </a:rPr>
              <a:t>Is</a:t>
            </a:r>
            <a:r>
              <a:rPr lang="en-US" altLang="ru-RU" sz="2400" dirty="0" smtClean="0">
                <a:solidFill>
                  <a:schemeClr val="hlink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s</a:t>
            </a:r>
            <a:r>
              <a:rPr lang="ru-RU" altLang="ru-RU" sz="2400" dirty="0" err="1" smtClean="0">
                <a:solidFill>
                  <a:schemeClr val="tx2"/>
                </a:solidFill>
              </a:rPr>
              <a:t>he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at home?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Yes, she is./ No, she is not.</a:t>
            </a:r>
            <a:endParaRPr lang="ru-RU" altLang="ru-RU" sz="2400" dirty="0" smtClean="0">
              <a:solidFill>
                <a:schemeClr val="tx2"/>
              </a:solidFill>
            </a:endParaRPr>
          </a:p>
          <a:p>
            <a:r>
              <a:rPr lang="ru-RU" altLang="ru-RU" sz="2400" dirty="0" err="1" smtClean="0">
                <a:solidFill>
                  <a:schemeClr val="hlink"/>
                </a:solidFill>
              </a:rPr>
              <a:t>Are</a:t>
            </a:r>
            <a:r>
              <a:rPr lang="en-US" altLang="ru-RU" sz="2400" dirty="0" smtClean="0">
                <a:solidFill>
                  <a:schemeClr val="hlink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t</a:t>
            </a:r>
            <a:r>
              <a:rPr lang="ru-RU" altLang="ru-RU" sz="2400" dirty="0" err="1" smtClean="0">
                <a:solidFill>
                  <a:schemeClr val="tx2"/>
                </a:solidFill>
              </a:rPr>
              <a:t>hey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famous?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Yes, they are./ No, they are not.</a:t>
            </a:r>
          </a:p>
          <a:p>
            <a:r>
              <a:rPr lang="ru-RU" altLang="ru-RU" sz="2400" dirty="0" err="1" smtClean="0">
                <a:solidFill>
                  <a:schemeClr val="hlink"/>
                </a:solidFill>
              </a:rPr>
              <a:t>Is</a:t>
            </a:r>
            <a:r>
              <a:rPr lang="en-US" altLang="ru-RU" sz="2400" dirty="0" smtClean="0">
                <a:solidFill>
                  <a:schemeClr val="hlink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it </a:t>
            </a:r>
            <a:r>
              <a:rPr lang="en-US" sz="2400" dirty="0" smtClean="0"/>
              <a:t>delicious? </a:t>
            </a:r>
            <a:r>
              <a:rPr lang="en-US" sz="2400" b="1" dirty="0" smtClean="0">
                <a:solidFill>
                  <a:schemeClr val="tx1"/>
                </a:solidFill>
              </a:rPr>
              <a:t>Yes, it is./ No, it is not.</a:t>
            </a:r>
            <a:endParaRPr lang="ru-RU" altLang="ru-RU" sz="2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 smtClean="0"/>
              <a:t>Answer the following questions.</a:t>
            </a:r>
            <a:br>
              <a:rPr lang="en-US" sz="2400" dirty="0" smtClean="0"/>
            </a:br>
            <a:r>
              <a:rPr lang="ru-RU" sz="2400" dirty="0" smtClean="0"/>
              <a:t>Ответьте на следующие вопросы по образцу</a:t>
            </a:r>
            <a:br>
              <a:rPr lang="ru-RU" sz="2400" dirty="0" smtClean="0"/>
            </a:br>
            <a:r>
              <a:rPr lang="ru-RU" sz="2400" dirty="0" err="1" smtClean="0"/>
              <a:t>Келесі</a:t>
            </a:r>
            <a:r>
              <a:rPr lang="ru-RU" sz="2400" dirty="0" smtClean="0"/>
              <a:t> </a:t>
            </a:r>
            <a:r>
              <a:rPr lang="ru-RU" sz="2400" dirty="0" err="1" smtClean="0"/>
              <a:t>сұрақтарға жауап</a:t>
            </a:r>
            <a:r>
              <a:rPr lang="ru-RU" sz="2400" dirty="0" smtClean="0"/>
              <a:t> </a:t>
            </a:r>
            <a:r>
              <a:rPr lang="ru-RU" sz="2400" dirty="0" err="1" smtClean="0"/>
              <a:t>беріңіз</a:t>
            </a:r>
            <a:endParaRPr lang="ru-RU" sz="24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What is your name?</a:t>
            </a:r>
          </a:p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How old are you?</a:t>
            </a:r>
          </a:p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What is your nationality?</a:t>
            </a:r>
          </a:p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Where are you from?</a:t>
            </a:r>
          </a:p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What is your family?</a:t>
            </a:r>
          </a:p>
          <a:p>
            <a:pPr marL="0" indent="0">
              <a:buNone/>
            </a:pPr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What is your job?</a:t>
            </a:r>
          </a:p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Are you always right?</a:t>
            </a:r>
          </a:p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What is your favorite colour?</a:t>
            </a:r>
          </a:p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What is your favorite food?</a:t>
            </a:r>
          </a:p>
          <a:p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5089969" y="2160589"/>
            <a:ext cx="5671075" cy="3880773"/>
          </a:xfrm>
        </p:spPr>
        <p:txBody>
          <a:bodyPr>
            <a:normAutofit lnSpcReduction="10000"/>
          </a:bodyPr>
          <a:lstStyle/>
          <a:p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4145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834</TotalTime>
  <Words>761</Words>
  <Application>Microsoft Office PowerPoint</Application>
  <PresentationFormat>Произвольный</PresentationFormat>
  <Paragraphs>163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Грань</vt:lpstr>
      <vt:lpstr>Глагол «to be»</vt:lpstr>
      <vt:lpstr>Формы глагола «to be»</vt:lpstr>
      <vt:lpstr>Глагол to be (быть) используется, чтобы сказать, к примеру: Я умный, ты красивая, мы друзья, вы где  To be етістікпен қолданылатын мысалдар: Мен ақылдымын, сен сұлусың, біз доспыз, сіз қайдасыз.</vt:lpstr>
      <vt:lpstr> Формы глагола to be можно использовать не только с местоимениями, но и с полноценными существительными   To be тек қана есімдікпен ғана емес, зат есіммен де қолданыла алады</vt:lpstr>
      <vt:lpstr>Negative sentences with TO BE Отрицательные предложения с глаголом TO BE Болымсыз сөйлемдер </vt:lpstr>
      <vt:lpstr>General questions with TO BE Общие вопросы с глаголом TO BE Жалпы сұрақтар  </vt:lpstr>
      <vt:lpstr>Составьте отрицательные предложения Make up negative sentences Болымсыз сөйлемдерді құрастырыңыз</vt:lpstr>
      <vt:lpstr>Составьте отрицательные предложения Make up negative sentences Болымсыз сөйлемдерді құрастырыңыз</vt:lpstr>
      <vt:lpstr>Составьте вопросительные предложения Make up questions Сұраулы сөйлемдерді құрастырыңыз</vt:lpstr>
      <vt:lpstr>Составьте вопросительные предложения Make up questions Сұраулы сөйлемдерді құрастырыңыз</vt:lpstr>
      <vt:lpstr>Answer the following questions. Ответьте на следующие вопросы по образцу Келесі сұрақтарға жауап беріңіз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Яна Рулева</dc:creator>
  <cp:lastModifiedBy>Пользователь Windows</cp:lastModifiedBy>
  <cp:revision>34</cp:revision>
  <dcterms:created xsi:type="dcterms:W3CDTF">2019-04-04T02:53:47Z</dcterms:created>
  <dcterms:modified xsi:type="dcterms:W3CDTF">2019-05-31T09:47:37Z</dcterms:modified>
</cp:coreProperties>
</file>